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697" r:id="rId2"/>
    <p:sldId id="683" r:id="rId3"/>
    <p:sldId id="666" r:id="rId4"/>
    <p:sldId id="669" r:id="rId5"/>
    <p:sldId id="671" r:id="rId6"/>
    <p:sldId id="672" r:id="rId7"/>
    <p:sldId id="673" r:id="rId8"/>
    <p:sldId id="681" r:id="rId9"/>
    <p:sldId id="675" r:id="rId10"/>
    <p:sldId id="679" r:id="rId11"/>
    <p:sldId id="677" r:id="rId12"/>
    <p:sldId id="617" r:id="rId13"/>
    <p:sldId id="619" r:id="rId14"/>
    <p:sldId id="684" r:id="rId15"/>
    <p:sldId id="622" r:id="rId16"/>
    <p:sldId id="623" r:id="rId17"/>
    <p:sldId id="685" r:id="rId18"/>
    <p:sldId id="695" r:id="rId19"/>
    <p:sldId id="689" r:id="rId20"/>
    <p:sldId id="625" r:id="rId21"/>
    <p:sldId id="626" r:id="rId22"/>
    <p:sldId id="698" r:id="rId23"/>
    <p:sldId id="696" r:id="rId24"/>
  </p:sldIdLst>
  <p:sldSz cx="9144000" cy="6858000" type="screen4x3"/>
  <p:notesSz cx="6797675" cy="987425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744" userDrawn="1">
          <p15:clr>
            <a:srgbClr val="A4A3A4"/>
          </p15:clr>
        </p15:guide>
        <p15:guide id="4" pos="2608" userDrawn="1">
          <p15:clr>
            <a:srgbClr val="A4A3A4"/>
          </p15:clr>
        </p15:guide>
        <p15:guide id="5" pos="2472" userDrawn="1">
          <p15:clr>
            <a:srgbClr val="A4A3A4"/>
          </p15:clr>
        </p15:guide>
        <p15:guide id="6" pos="2336" userDrawn="1">
          <p15:clr>
            <a:srgbClr val="A4A3A4"/>
          </p15:clr>
        </p15:guide>
        <p15:guide id="7" pos="2200" userDrawn="1">
          <p15:clr>
            <a:srgbClr val="A4A3A4"/>
          </p15:clr>
        </p15:guide>
        <p15:guide id="8" pos="2064" userDrawn="1">
          <p15:clr>
            <a:srgbClr val="A4A3A4"/>
          </p15:clr>
        </p15:guide>
        <p15:guide id="9" pos="1927" userDrawn="1">
          <p15:clr>
            <a:srgbClr val="A4A3A4"/>
          </p15:clr>
        </p15:guide>
        <p15:guide id="10" pos="1791" userDrawn="1">
          <p15:clr>
            <a:srgbClr val="A4A3A4"/>
          </p15:clr>
        </p15:guide>
        <p15:guide id="11" pos="1655" userDrawn="1">
          <p15:clr>
            <a:srgbClr val="A4A3A4"/>
          </p15:clr>
        </p15:guide>
        <p15:guide id="12" pos="1519" userDrawn="1">
          <p15:clr>
            <a:srgbClr val="A4A3A4"/>
          </p15:clr>
        </p15:guide>
        <p15:guide id="13" pos="1383" userDrawn="1">
          <p15:clr>
            <a:srgbClr val="A4A3A4"/>
          </p15:clr>
        </p15:guide>
        <p15:guide id="14" pos="1247" userDrawn="1">
          <p15:clr>
            <a:srgbClr val="A4A3A4"/>
          </p15:clr>
        </p15:guide>
        <p15:guide id="15" pos="1111" userDrawn="1">
          <p15:clr>
            <a:srgbClr val="A4A3A4"/>
          </p15:clr>
        </p15:guide>
        <p15:guide id="16" pos="975" userDrawn="1">
          <p15:clr>
            <a:srgbClr val="A4A3A4"/>
          </p15:clr>
        </p15:guide>
        <p15:guide id="17" pos="839" userDrawn="1">
          <p15:clr>
            <a:srgbClr val="A4A3A4"/>
          </p15:clr>
        </p15:guide>
        <p15:guide id="18" pos="703" userDrawn="1">
          <p15:clr>
            <a:srgbClr val="A4A3A4"/>
          </p15:clr>
        </p15:guide>
        <p15:guide id="19" pos="567" userDrawn="1">
          <p15:clr>
            <a:srgbClr val="A4A3A4"/>
          </p15:clr>
        </p15:guide>
        <p15:guide id="20" pos="3016" userDrawn="1">
          <p15:clr>
            <a:srgbClr val="A4A3A4"/>
          </p15:clr>
        </p15:guide>
        <p15:guide id="21" pos="3152" userDrawn="1">
          <p15:clr>
            <a:srgbClr val="A4A3A4"/>
          </p15:clr>
        </p15:guide>
        <p15:guide id="22" pos="3288" userDrawn="1">
          <p15:clr>
            <a:srgbClr val="A4A3A4"/>
          </p15:clr>
        </p15:guide>
        <p15:guide id="23" pos="3424" userDrawn="1">
          <p15:clr>
            <a:srgbClr val="A4A3A4"/>
          </p15:clr>
        </p15:guide>
        <p15:guide id="24" pos="3560" userDrawn="1">
          <p15:clr>
            <a:srgbClr val="A4A3A4"/>
          </p15:clr>
        </p15:guide>
        <p15:guide id="25" pos="3696" userDrawn="1">
          <p15:clr>
            <a:srgbClr val="A4A3A4"/>
          </p15:clr>
        </p15:guide>
        <p15:guide id="26" orient="horz" pos="1933" userDrawn="1">
          <p15:clr>
            <a:srgbClr val="A4A3A4"/>
          </p15:clr>
        </p15:guide>
        <p15:guide id="27" orient="horz" pos="1706" userDrawn="1">
          <p15:clr>
            <a:srgbClr val="A4A3A4"/>
          </p15:clr>
        </p15:guide>
        <p15:guide id="28" orient="horz" pos="1480" userDrawn="1">
          <p15:clr>
            <a:srgbClr val="A4A3A4"/>
          </p15:clr>
        </p15:guide>
        <p15:guide id="29" orient="horz" pos="1253" userDrawn="1">
          <p15:clr>
            <a:srgbClr val="A4A3A4"/>
          </p15:clr>
        </p15:guide>
        <p15:guide id="30" orient="horz" pos="1026" userDrawn="1">
          <p15:clr>
            <a:srgbClr val="A4A3A4"/>
          </p15:clr>
        </p15:guide>
        <p15:guide id="31" orient="horz" pos="799" userDrawn="1">
          <p15:clr>
            <a:srgbClr val="A4A3A4"/>
          </p15:clr>
        </p15:guide>
        <p15:guide id="32" orient="horz" pos="2387" userDrawn="1">
          <p15:clr>
            <a:srgbClr val="A4A3A4"/>
          </p15:clr>
        </p15:guide>
        <p15:guide id="33" orient="horz" pos="2614" userDrawn="1">
          <p15:clr>
            <a:srgbClr val="A4A3A4"/>
          </p15:clr>
        </p15:guide>
        <p15:guide id="34" orient="horz" pos="2840" userDrawn="1">
          <p15:clr>
            <a:srgbClr val="A4A3A4"/>
          </p15:clr>
        </p15:guide>
        <p15:guide id="35" orient="horz" pos="3067" userDrawn="1">
          <p15:clr>
            <a:srgbClr val="A4A3A4"/>
          </p15:clr>
        </p15:guide>
        <p15:guide id="36" orient="horz" pos="3294" userDrawn="1">
          <p15:clr>
            <a:srgbClr val="A4A3A4"/>
          </p15:clr>
        </p15:guide>
        <p15:guide id="37" orient="horz" pos="3521" userDrawn="1">
          <p15:clr>
            <a:srgbClr val="A4A3A4"/>
          </p15:clr>
        </p15:guide>
        <p15:guide id="38" orient="horz" pos="3748" userDrawn="1">
          <p15:clr>
            <a:srgbClr val="A4A3A4"/>
          </p15:clr>
        </p15:guide>
        <p15:guide id="39"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74C"/>
    <a:srgbClr val="FFFF00"/>
    <a:srgbClr val="0081E2"/>
    <a:srgbClr val="D6B19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4" autoAdjust="0"/>
    <p:restoredTop sz="81805" autoAdjust="0"/>
  </p:normalViewPr>
  <p:slideViewPr>
    <p:cSldViewPr>
      <p:cViewPr varScale="1">
        <p:scale>
          <a:sx n="73" d="100"/>
          <a:sy n="73" d="100"/>
        </p:scale>
        <p:origin x="1512" y="60"/>
      </p:cViewPr>
      <p:guideLst>
        <p:guide orient="horz" pos="2160"/>
        <p:guide pos="2880"/>
        <p:guide pos="2744"/>
        <p:guide pos="2608"/>
        <p:guide pos="2472"/>
        <p:guide pos="2336"/>
        <p:guide pos="2200"/>
        <p:guide pos="2064"/>
        <p:guide pos="1927"/>
        <p:guide pos="1791"/>
        <p:guide pos="1655"/>
        <p:guide pos="1519"/>
        <p:guide pos="1383"/>
        <p:guide pos="1247"/>
        <p:guide pos="1111"/>
        <p:guide pos="975"/>
        <p:guide pos="839"/>
        <p:guide pos="703"/>
        <p:guide pos="567"/>
        <p:guide pos="3016"/>
        <p:guide pos="3152"/>
        <p:guide pos="3288"/>
        <p:guide pos="3424"/>
        <p:guide pos="3560"/>
        <p:guide pos="3696"/>
        <p:guide orient="horz" pos="1933"/>
        <p:guide orient="horz" pos="1706"/>
        <p:guide orient="horz" pos="1480"/>
        <p:guide orient="horz" pos="1253"/>
        <p:guide orient="horz" pos="1026"/>
        <p:guide orient="horz" pos="799"/>
        <p:guide orient="horz" pos="2387"/>
        <p:guide orient="horz" pos="2614"/>
        <p:guide orient="horz" pos="2840"/>
        <p:guide orient="horz" pos="3067"/>
        <p:guide orient="horz" pos="3294"/>
        <p:guide orient="horz" pos="3521"/>
        <p:guide orient="horz" pos="3748"/>
        <p:guide orient="horz" pos="3974"/>
      </p:guideLst>
    </p:cSldViewPr>
  </p:slideViewPr>
  <p:outlineViewPr>
    <p:cViewPr>
      <p:scale>
        <a:sx n="33" d="100"/>
        <a:sy n="33" d="100"/>
      </p:scale>
      <p:origin x="0" y="0"/>
    </p:cViewPr>
  </p:outlineViewPr>
  <p:notesTextViewPr>
    <p:cViewPr>
      <p:scale>
        <a:sx n="100" d="100"/>
        <a:sy n="100" d="100"/>
      </p:scale>
      <p:origin x="0" y="0"/>
    </p:cViewPr>
  </p:notesTextViewPr>
  <p:gridSpacing cx="144001" cy="144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cs typeface="Arial" charset="0"/>
              </a:defRPr>
            </a:lvl1pPr>
          </a:lstStyle>
          <a:p>
            <a:pPr>
              <a:defRPr/>
            </a:pPr>
            <a:fld id="{6DAB068D-FFCC-40B8-97D9-364F2A2EDF59}" type="datetimeFigureOut">
              <a:rPr lang="en-GB"/>
              <a:pPr>
                <a:defRPr/>
              </a:pPr>
              <a:t>01/08/2018</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84DD9C9-9EAD-4217-B387-CCC3AD4741D2}" type="slidenum">
              <a:rPr lang="en-GB"/>
              <a:pPr>
                <a:defRPr/>
              </a:pPr>
              <a:t>‹#›</a:t>
            </a:fld>
            <a:endParaRPr lang="en-GB"/>
          </a:p>
        </p:txBody>
      </p:sp>
    </p:spTree>
    <p:extLst>
      <p:ext uri="{BB962C8B-B14F-4D97-AF65-F5344CB8AC3E}">
        <p14:creationId xmlns:p14="http://schemas.microsoft.com/office/powerpoint/2010/main" val="282773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For this construction you need the following: pencil, eraser, ruler, protractor and an A3 sheet of paper (American equivalent: </a:t>
            </a:r>
            <a:r>
              <a:rPr lang="en-ZA" sz="1200" b="0" i="0" kern="1200" dirty="0" smtClean="0">
                <a:solidFill>
                  <a:schemeClr val="tx1"/>
                </a:solidFill>
                <a:effectLst/>
                <a:latin typeface="+mn-lt"/>
                <a:ea typeface="+mn-ea"/>
                <a:cs typeface="+mn-cs"/>
              </a:rPr>
              <a:t>Tabloid or Ledger, measuring 11 x 17″). Draw the “real space” lattice</a:t>
            </a:r>
            <a:r>
              <a:rPr lang="en-ZA" sz="1200" b="0" i="0" kern="1200" baseline="0" dirty="0" smtClean="0">
                <a:solidFill>
                  <a:schemeClr val="tx1"/>
                </a:solidFill>
                <a:effectLst/>
                <a:latin typeface="+mn-lt"/>
                <a:ea typeface="+mn-ea"/>
                <a:cs typeface="+mn-cs"/>
              </a:rPr>
              <a:t> as follows:</a:t>
            </a:r>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 </a:t>
            </a:r>
          </a:p>
          <a:p>
            <a:pPr marL="228600" indent="-228600">
              <a:buAutoNum type="arabicPeriod"/>
            </a:pPr>
            <a:r>
              <a:rPr lang="en-GB" altLang="en-US" dirty="0" smtClean="0"/>
              <a:t>Place the origin of the “real space” lattice</a:t>
            </a:r>
            <a:r>
              <a:rPr lang="en-GB" altLang="en-US" baseline="0" dirty="0" smtClean="0"/>
              <a:t> in the centre of the page (use a point).</a:t>
            </a:r>
          </a:p>
          <a:p>
            <a:pPr marL="228600" indent="-228600">
              <a:buAutoNum type="arabicPeriod"/>
            </a:pPr>
            <a:r>
              <a:rPr lang="en-GB" altLang="en-US" baseline="0" dirty="0" smtClean="0"/>
              <a:t>Draw a horizontal line through the origin and mark points at -8 and 8 cm from the origin</a:t>
            </a:r>
          </a:p>
          <a:p>
            <a:pPr marL="228600" indent="-228600">
              <a:buAutoNum type="arabicPeriod"/>
            </a:pPr>
            <a:r>
              <a:rPr lang="en-GB" altLang="en-US" baseline="0" dirty="0" smtClean="0"/>
              <a:t>Draw three oblique lines at an angle of 110° to the horizontal line, and passing through the three points.</a:t>
            </a:r>
          </a:p>
          <a:p>
            <a:pPr marL="228600" indent="-228600">
              <a:buAutoNum type="arabicPeriod"/>
            </a:pPr>
            <a:r>
              <a:rPr lang="en-GB" altLang="en-US" baseline="0" dirty="0" smtClean="0"/>
              <a:t>On each oblique line, mark points at distances of 6 and -6 cm from the horizontal line. </a:t>
            </a:r>
          </a:p>
          <a:p>
            <a:pPr marL="228600" indent="-228600">
              <a:buAutoNum type="arabicPeriod"/>
            </a:pPr>
            <a:r>
              <a:rPr lang="en-GB" altLang="en-US" baseline="0" dirty="0" smtClean="0"/>
              <a:t>Complete the diagram as shown </a:t>
            </a:r>
            <a:endParaRPr lang="en-GB"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F71BD2-0061-47BE-BB31-0734A320FC4F}" type="slidenum">
              <a:rPr lang="en-US" altLang="en-US" smtClean="0"/>
              <a:pPr eaLnBrk="1" hangingPunct="1"/>
              <a:t>3</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exercise of drawing a 2D R.L. is designed to be tedious so that the important take-home messages</a:t>
            </a:r>
            <a:r>
              <a:rPr lang="en-GB" altLang="en-US" baseline="0" dirty="0" smtClean="0"/>
              <a:t> can be absorbed.</a:t>
            </a:r>
            <a:endParaRPr lang="en-GB"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079A8E-158F-477B-A2F1-3DDB471F3E82}" type="slidenum">
              <a:rPr lang="en-GB" altLang="en-US" smtClean="0"/>
              <a:pPr eaLnBrk="1" hangingPunct="1"/>
              <a:t>12</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By understanding the Ewald sphere construction, you will be able to visualise how the data collection experiment gives rise to </a:t>
            </a:r>
            <a:r>
              <a:rPr lang="en-GB" altLang="en-US" baseline="0" dirty="0" smtClean="0"/>
              <a:t>diffraction spots on the computer screen.</a:t>
            </a:r>
            <a:endParaRPr lang="en-GB"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00FC0A-AF59-4B30-8DBB-ADE5A255F531}" type="slidenum">
              <a:rPr lang="en-US" altLang="en-US" smtClean="0"/>
              <a:pPr eaLnBrk="1" hangingPunct="1"/>
              <a:t>13</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902553-ACAE-462F-9465-B175C14699FD}" type="slidenum">
              <a:rPr lang="en-US" altLang="en-US" smtClean="0"/>
              <a:pPr eaLnBrk="1" hangingPunct="1"/>
              <a:t>14</a:t>
            </a:fld>
            <a:endParaRPr lang="en-US" altLang="en-US" smtClean="0"/>
          </a:p>
        </p:txBody>
      </p:sp>
    </p:spTree>
    <p:extLst>
      <p:ext uri="{BB962C8B-B14F-4D97-AF65-F5344CB8AC3E}">
        <p14:creationId xmlns:p14="http://schemas.microsoft.com/office/powerpoint/2010/main" val="56978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Real</a:t>
            </a:r>
            <a:r>
              <a:rPr lang="en-GB" altLang="en-US" baseline="0" dirty="0" smtClean="0"/>
              <a:t> and reciprocal space are superimposed in this construction. The reciprocal space scale is arbitrary, but must be the same for all of the objects in reciprocal space. We begin by drawing a circle (in reciprocal space) of radius 1/</a:t>
            </a:r>
            <a:r>
              <a:rPr lang="en-GB" altLang="en-US" baseline="0" dirty="0" smtClean="0">
                <a:sym typeface="Symbol" panose="05050102010706020507" pitchFamily="18" charset="2"/>
              </a:rPr>
              <a:t>, with the crystal (in real space) at its centre.</a:t>
            </a:r>
            <a:endParaRPr lang="en-GB"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D4E3AF8-6C4A-400F-9415-7375CCECA178}" type="slidenum">
              <a:rPr lang="en-US" altLang="en-US" smtClean="0"/>
              <a:pPr eaLnBrk="1" hangingPunct="1"/>
              <a:t>15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X-ray beam passes through the centre of the circle</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EEE3AF-A053-489F-B51A-027A0B269302}" type="slidenum">
              <a:rPr lang="en-US" altLang="en-US" smtClean="0"/>
              <a:pPr eaLnBrk="1" hangingPunct="1"/>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We place the reciprocal lattice with its origin at the point where the X-ray beam exits the circle. The orientation of the R.L. corresponds to the orientation of the crystal – if we rotate the crystal, then the</a:t>
            </a:r>
            <a:r>
              <a:rPr lang="en-GB" altLang="en-US" baseline="0" dirty="0" smtClean="0"/>
              <a:t> R.L. is rotated by the same amount.</a:t>
            </a:r>
          </a:p>
          <a:p>
            <a:endParaRPr lang="en-GB" altLang="en-US" baseline="0" dirty="0" smtClean="0"/>
          </a:p>
          <a:p>
            <a:r>
              <a:rPr lang="en-GB" altLang="en-US" baseline="0" dirty="0" smtClean="0"/>
              <a:t>Animation 1: we shift the R.L. such that its origin is at the point where the beam exits the circle.</a:t>
            </a:r>
            <a:endParaRPr lang="en-GB"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EBF429-64F5-41C4-BE89-246D10CB64B8}" type="slidenum">
              <a:rPr lang="en-US" altLang="en-US" smtClean="0"/>
              <a:pPr eaLnBrk="1" hangingPunct="1"/>
              <a:t>17</a:t>
            </a:fld>
            <a:endParaRPr lang="en-US" altLang="en-US" smtClean="0"/>
          </a:p>
        </p:txBody>
      </p:sp>
    </p:spTree>
    <p:extLst>
      <p:ext uri="{BB962C8B-B14F-4D97-AF65-F5344CB8AC3E}">
        <p14:creationId xmlns:p14="http://schemas.microsoft.com/office/powerpoint/2010/main" val="402956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Consider R.L. point 1 4, shown in red. If we rotate the crystal clockwise by approximately 7</a:t>
            </a:r>
            <a:r>
              <a:rPr lang="en-GB" altLang="en-US" dirty="0" smtClean="0">
                <a:sym typeface="Symbol" panose="05050102010706020507" pitchFamily="18" charset="2"/>
              </a:rPr>
              <a:t>, the R.L. will track this rotation such that this</a:t>
            </a:r>
            <a:r>
              <a:rPr lang="en-GB" altLang="en-US" baseline="0" dirty="0" smtClean="0">
                <a:sym typeface="Symbol" panose="05050102010706020507" pitchFamily="18" charset="2"/>
              </a:rPr>
              <a:t> point will touch the circle.</a:t>
            </a:r>
            <a:endParaRPr lang="en-GB"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EBF429-64F5-41C4-BE89-246D10CB64B8}" type="slidenum">
              <a:rPr lang="en-US" altLang="en-US" smtClean="0"/>
              <a:pPr eaLnBrk="1" hangingPunct="1"/>
              <a:t>18</a:t>
            </a:fld>
            <a:endParaRPr lang="en-US" altLang="en-US" smtClean="0"/>
          </a:p>
        </p:txBody>
      </p:sp>
    </p:spTree>
    <p:extLst>
      <p:ext uri="{BB962C8B-B14F-4D97-AF65-F5344CB8AC3E}">
        <p14:creationId xmlns:p14="http://schemas.microsoft.com/office/powerpoint/2010/main" val="3571933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R.L. point 1 4 is on the circle</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EBF429-64F5-41C4-BE89-246D10CB64B8}" type="slidenum">
              <a:rPr lang="en-US" altLang="en-US" smtClean="0"/>
              <a:pPr eaLnBrk="1" hangingPunct="1"/>
              <a:t>19</a:t>
            </a:fld>
            <a:endParaRPr lang="en-US" altLang="en-US" smtClean="0"/>
          </a:p>
        </p:txBody>
      </p:sp>
    </p:spTree>
    <p:extLst>
      <p:ext uri="{BB962C8B-B14F-4D97-AF65-F5344CB8AC3E}">
        <p14:creationId xmlns:p14="http://schemas.microsoft.com/office/powerpoint/2010/main" val="397589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From the way in which we construct</a:t>
            </a:r>
            <a:r>
              <a:rPr lang="en-GB" altLang="en-US" baseline="0" dirty="0" smtClean="0"/>
              <a:t> the R.L. from the real-space lattice, we know that line </a:t>
            </a:r>
            <a:r>
              <a:rPr lang="en-GB" altLang="en-US" b="1" baseline="0" dirty="0" smtClean="0"/>
              <a:t>BC</a:t>
            </a:r>
            <a:r>
              <a:rPr lang="en-GB" altLang="en-US" baseline="0" dirty="0" smtClean="0"/>
              <a:t> = 1/</a:t>
            </a:r>
            <a:r>
              <a:rPr lang="en-GB" altLang="en-US" i="1" baseline="0" dirty="0" smtClean="0"/>
              <a:t>d</a:t>
            </a:r>
            <a:r>
              <a:rPr lang="en-GB" altLang="en-US" baseline="-25000" dirty="0" smtClean="0"/>
              <a:t>14</a:t>
            </a:r>
            <a:r>
              <a:rPr lang="en-GB" altLang="en-US" baseline="0" dirty="0" smtClean="0"/>
              <a:t>, and also that </a:t>
            </a:r>
            <a:r>
              <a:rPr lang="en-GB" altLang="en-US" b="1" baseline="0" dirty="0" smtClean="0"/>
              <a:t>BC</a:t>
            </a:r>
            <a:r>
              <a:rPr lang="en-GB" altLang="en-US" baseline="0" dirty="0" smtClean="0"/>
              <a:t> is perpendicular to the set of Miller lines (1 4). We also know that triangle </a:t>
            </a:r>
            <a:r>
              <a:rPr lang="en-GB" altLang="en-US" b="1" baseline="0" dirty="0" smtClean="0"/>
              <a:t>ABC</a:t>
            </a:r>
            <a:r>
              <a:rPr lang="en-GB" altLang="en-US" baseline="0" dirty="0" smtClean="0"/>
              <a:t> is a right-angle triangle. Therefore, </a:t>
            </a:r>
            <a:r>
              <a:rPr lang="en-GB" altLang="en-US" b="1" baseline="0" dirty="0" smtClean="0"/>
              <a:t>AB</a:t>
            </a:r>
            <a:r>
              <a:rPr lang="en-GB" altLang="en-US" baseline="0" dirty="0" smtClean="0"/>
              <a:t> is parallel to the (1 4) Miller lines. We let </a:t>
            </a:r>
            <a:r>
              <a:rPr lang="en-GB" altLang="en-US" baseline="0" dirty="0" smtClean="0">
                <a:sym typeface="Symbol" panose="05050102010706020507" pitchFamily="18" charset="2"/>
              </a:rPr>
              <a:t> be the angle </a:t>
            </a:r>
            <a:r>
              <a:rPr lang="en-GB" altLang="en-US" b="1" baseline="0" dirty="0" smtClean="0">
                <a:sym typeface="Symbol" panose="05050102010706020507" pitchFamily="18" charset="2"/>
              </a:rPr>
              <a:t>CAB</a:t>
            </a:r>
            <a:r>
              <a:rPr lang="en-GB" altLang="en-US" baseline="0" dirty="0" smtClean="0">
                <a:sym typeface="Symbol" panose="05050102010706020507" pitchFamily="18" charset="2"/>
              </a:rPr>
              <a:t>.</a:t>
            </a:r>
          </a:p>
          <a:p>
            <a:endParaRPr lang="en-GB" altLang="en-US" baseline="0" dirty="0" smtClean="0">
              <a:sym typeface="Symbol" panose="05050102010706020507" pitchFamily="18" charset="2"/>
            </a:endParaRPr>
          </a:p>
          <a:p>
            <a:r>
              <a:rPr lang="en-GB" altLang="en-US" baseline="0" dirty="0" smtClean="0">
                <a:sym typeface="Symbol" panose="05050102010706020507" pitchFamily="18" charset="2"/>
              </a:rPr>
              <a:t>Since </a:t>
            </a:r>
            <a:r>
              <a:rPr lang="en-GB" altLang="en-US" b="1" baseline="0" dirty="0" smtClean="0">
                <a:sym typeface="Symbol" panose="05050102010706020507" pitchFamily="18" charset="2"/>
              </a:rPr>
              <a:t>ABC</a:t>
            </a:r>
            <a:r>
              <a:rPr lang="en-GB" altLang="en-US" baseline="0" dirty="0" smtClean="0">
                <a:sym typeface="Symbol" panose="05050102010706020507" pitchFamily="18" charset="2"/>
              </a:rPr>
              <a:t> is a right-angle triangle, sin  = BC/AC = 1/</a:t>
            </a:r>
            <a:r>
              <a:rPr lang="en-GB" altLang="en-US" i="1" baseline="0" dirty="0" smtClean="0">
                <a:sym typeface="Symbol" panose="05050102010706020507" pitchFamily="18" charset="2"/>
              </a:rPr>
              <a:t>d</a:t>
            </a:r>
            <a:r>
              <a:rPr lang="en-GB" altLang="en-US" baseline="-25000" dirty="0" smtClean="0">
                <a:sym typeface="Symbol" panose="05050102010706020507" pitchFamily="18" charset="2"/>
              </a:rPr>
              <a:t>14</a:t>
            </a:r>
            <a:r>
              <a:rPr lang="en-GB" altLang="en-US" baseline="0" dirty="0" smtClean="0">
                <a:sym typeface="Symbol" panose="05050102010706020507" pitchFamily="18" charset="2"/>
              </a:rPr>
              <a:t>  2/, which can be rearranged to ,  = 2</a:t>
            </a:r>
            <a:r>
              <a:rPr lang="en-GB" altLang="en-US" i="1" baseline="0" dirty="0" smtClean="0">
                <a:sym typeface="Symbol" panose="05050102010706020507" pitchFamily="18" charset="2"/>
              </a:rPr>
              <a:t>d</a:t>
            </a:r>
            <a:r>
              <a:rPr lang="en-GB" altLang="en-US" baseline="-25000" dirty="0" smtClean="0">
                <a:sym typeface="Symbol" panose="05050102010706020507" pitchFamily="18" charset="2"/>
              </a:rPr>
              <a:t>14</a:t>
            </a:r>
            <a:r>
              <a:rPr lang="en-GB" altLang="en-US" baseline="0" dirty="0" smtClean="0">
                <a:sym typeface="Symbol" panose="05050102010706020507" pitchFamily="18" charset="2"/>
              </a:rPr>
              <a:t> × sin </a:t>
            </a:r>
            <a:endParaRPr lang="en-GB"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20020B-D54F-41A7-9C0D-F37BF4C6B6D4}" type="slidenum">
              <a:rPr lang="en-US" altLang="en-US" smtClean="0"/>
              <a:pPr eaLnBrk="1" hangingPunct="1"/>
              <a:t>20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Since the Bragg equation is satisfied when a R.L. point touches the circle, the corresponding set of lines (planes in 3D) will give rise to a diffracted beam, which can be recorded</a:t>
            </a:r>
            <a:r>
              <a:rPr lang="en-GB" altLang="en-US" baseline="0" dirty="0" smtClean="0"/>
              <a:t> by the detector. We can see the Bragg construction at the centre of the circle.</a:t>
            </a:r>
          </a:p>
          <a:p>
            <a:endParaRPr lang="en-GB" altLang="en-US" baseline="0" dirty="0" smtClean="0"/>
          </a:p>
          <a:p>
            <a:r>
              <a:rPr lang="en-GB" altLang="en-US" baseline="0" dirty="0" smtClean="0"/>
              <a:t>The implication of this Ewald construction is that we can record the R.L. by sweeping it through the circle, which can be accomplished by rotating the crystal.</a:t>
            </a:r>
            <a:endParaRPr lang="en-GB" altLang="en-US"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04A2A4-F42E-44ED-AEA0-F8A6D1729DF8}" type="slidenum">
              <a:rPr lang="en-US" altLang="en-US" smtClean="0"/>
              <a:pPr eaLnBrk="1" hangingPunct="1"/>
              <a:t>21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We will populate the diagram with 24 reciprocal lattice (R.L.) points corresponding to -2 ≤ </a:t>
            </a:r>
            <a:r>
              <a:rPr lang="en-GB" altLang="en-US" i="1" dirty="0" smtClean="0"/>
              <a:t>h</a:t>
            </a:r>
            <a:r>
              <a:rPr lang="en-GB" altLang="en-US" dirty="0" smtClean="0"/>
              <a:t> ≤ 2 and -2 ≤ </a:t>
            </a:r>
            <a:r>
              <a:rPr lang="en-GB" altLang="en-US" i="1" dirty="0" smtClean="0"/>
              <a:t>k</a:t>
            </a:r>
            <a:r>
              <a:rPr lang="en-GB" altLang="en-US" dirty="0" smtClean="0"/>
              <a:t> ≤ 2. The R.L. will share its origin with the “real space” lattice.</a:t>
            </a:r>
          </a:p>
          <a:p>
            <a:endParaRPr lang="en-GB" altLang="en-US" dirty="0" smtClean="0"/>
          </a:p>
          <a:p>
            <a:r>
              <a:rPr lang="en-GB" altLang="en-US" dirty="0" smtClean="0"/>
              <a:t>This will be a tedious</a:t>
            </a:r>
            <a:r>
              <a:rPr lang="en-GB" altLang="en-US" baseline="0" dirty="0" smtClean="0"/>
              <a:t> process, but it designed to be tedious to cement the concepts.</a:t>
            </a:r>
          </a:p>
          <a:p>
            <a:r>
              <a:rPr lang="en-GB" altLang="en-US" baseline="0" dirty="0" smtClean="0"/>
              <a:t>Proceed in the order </a:t>
            </a:r>
            <a:r>
              <a:rPr lang="en-GB" altLang="en-US" i="1" baseline="0" dirty="0" smtClean="0"/>
              <a:t>h k</a:t>
            </a:r>
            <a:r>
              <a:rPr lang="en-GB" altLang="en-US" baseline="0" dirty="0" smtClean="0"/>
              <a:t> = </a:t>
            </a:r>
            <a:r>
              <a:rPr lang="en-GB" altLang="en-US" dirty="0" smtClean="0"/>
              <a:t>1 1, 0 1, -1 1, -1 0.</a:t>
            </a:r>
            <a:r>
              <a:rPr lang="en-GB" altLang="en-US" baseline="0" dirty="0" smtClean="0"/>
              <a:t> For each of these points, determining the position of -</a:t>
            </a:r>
            <a:r>
              <a:rPr lang="en-GB" altLang="en-US" i="1" baseline="0" dirty="0" smtClean="0"/>
              <a:t>h</a:t>
            </a:r>
            <a:r>
              <a:rPr lang="en-GB" altLang="en-US" baseline="0" dirty="0" smtClean="0"/>
              <a:t> –</a:t>
            </a:r>
            <a:r>
              <a:rPr lang="en-GB" altLang="en-US" i="1" baseline="0" dirty="0" smtClean="0"/>
              <a:t>k</a:t>
            </a:r>
            <a:r>
              <a:rPr lang="en-GB" altLang="en-US" baseline="0" dirty="0" smtClean="0"/>
              <a:t> is trivial</a:t>
            </a:r>
          </a:p>
          <a:p>
            <a:r>
              <a:rPr lang="en-GB" altLang="en-US" baseline="0" dirty="0" smtClean="0"/>
              <a:t>Proceed to the next shell: 2 2, 1 2, 0 2, …</a:t>
            </a:r>
            <a:endParaRPr lang="en-GB"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5DE651-9C17-48CE-83A4-F4E920BE1EFA}" type="slidenum">
              <a:rPr lang="en-US" altLang="en-US" smtClean="0"/>
              <a:pPr eaLnBrk="1" hangingPunct="1"/>
              <a:t>4</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We can see that, in this particular orientation of the crystal, two other R.L. points are in positions that satisfy their conditions for the Bragg equation</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04A2A4-F42E-44ED-AEA0-F8A6D1729DF8}" type="slidenum">
              <a:rPr lang="en-US" altLang="en-US" smtClean="0"/>
              <a:pPr eaLnBrk="1" hangingPunct="1"/>
              <a:t>22</a:t>
            </a:fld>
            <a:endParaRPr lang="en-US" altLang="en-US" smtClean="0"/>
          </a:p>
        </p:txBody>
      </p:sp>
    </p:spTree>
    <p:extLst>
      <p:ext uri="{BB962C8B-B14F-4D97-AF65-F5344CB8AC3E}">
        <p14:creationId xmlns:p14="http://schemas.microsoft.com/office/powerpoint/2010/main" val="2253995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Since</a:t>
            </a:r>
            <a:r>
              <a:rPr lang="en-GB" altLang="en-US" baseline="0" dirty="0" smtClean="0"/>
              <a:t> the single-crystal diffraction experiment involves recording a 3D reciprocal lattice by sweeping it through the Ewald sphere, the concept is difficult to illustrate using a 2D medium. The program Ewald was devised to illustrate the 3D Ewald sphere construction interactively by it on a simulation of a diffractometer.</a:t>
            </a:r>
            <a:endParaRPr lang="en-GB" altLang="en-US" dirty="0" smtClean="0"/>
          </a:p>
          <a:p>
            <a:endParaRPr lang="en-ZA" dirty="0"/>
          </a:p>
        </p:txBody>
      </p:sp>
      <p:sp>
        <p:nvSpPr>
          <p:cNvPr id="4" name="Slide Number Placeholder 3"/>
          <p:cNvSpPr>
            <a:spLocks noGrp="1"/>
          </p:cNvSpPr>
          <p:nvPr>
            <p:ph type="sldNum" sz="quarter" idx="10"/>
          </p:nvPr>
        </p:nvSpPr>
        <p:spPr/>
        <p:txBody>
          <a:bodyPr/>
          <a:lstStyle/>
          <a:p>
            <a:pPr>
              <a:defRPr/>
            </a:pPr>
            <a:fld id="{684DD9C9-9EAD-4217-B387-CCC3AD4741D2}" type="slidenum">
              <a:rPr lang="en-GB" smtClean="0"/>
              <a:pPr>
                <a:defRPr/>
              </a:pPr>
              <a:t>23</a:t>
            </a:fld>
            <a:endParaRPr lang="en-GB"/>
          </a:p>
        </p:txBody>
      </p:sp>
    </p:spTree>
    <p:extLst>
      <p:ext uri="{BB962C8B-B14F-4D97-AF65-F5344CB8AC3E}">
        <p14:creationId xmlns:p14="http://schemas.microsoft.com/office/powerpoint/2010/main" val="274591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Consider the R.L. point for the (1 1) Miller lines:</a:t>
            </a:r>
          </a:p>
          <a:p>
            <a:endParaRPr lang="en-GB" altLang="en-US" dirty="0" smtClean="0"/>
          </a:p>
          <a:p>
            <a:r>
              <a:rPr lang="en-GB" altLang="en-US" dirty="0" smtClean="0"/>
              <a:t>Draw the (1 1) lines (very lightly, because you will want to erase them later)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Measure the shortest distance between adjacent lines: approximately 3.91 cm,</a:t>
            </a:r>
            <a:r>
              <a:rPr lang="en-GB" altLang="en-US" baseline="0" dirty="0" smtClean="0"/>
              <a:t> corresponding to </a:t>
            </a:r>
            <a:r>
              <a:rPr lang="en-GB" altLang="en-US" i="1" dirty="0" smtClean="0"/>
              <a:t>d</a:t>
            </a:r>
            <a:r>
              <a:rPr lang="en-GB" altLang="en-US" baseline="-25000" dirty="0" smtClean="0"/>
              <a:t>11</a:t>
            </a:r>
            <a:r>
              <a:rPr lang="en-GB" altLang="en-US" dirty="0" smtClean="0"/>
              <a:t> = 3.91 </a:t>
            </a:r>
            <a:r>
              <a:rPr lang="en-ZA" sz="1000" kern="1200" dirty="0" smtClean="0">
                <a:solidFill>
                  <a:srgbClr val="00B050"/>
                </a:solidFill>
                <a:latin typeface="+mn-lt"/>
                <a:ea typeface="+mn-ea"/>
                <a:cs typeface="+mn-cs"/>
              </a:rPr>
              <a:t>Å</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rgbClr val="00B050"/>
                </a:solidFill>
                <a:latin typeface="+mn-lt"/>
                <a:ea typeface="+mn-ea"/>
                <a:cs typeface="+mn-cs"/>
              </a:rPr>
              <a:t>Starting at the origin, d</a:t>
            </a:r>
            <a:r>
              <a:rPr lang="en-US" sz="1000" kern="1200" dirty="0" smtClean="0">
                <a:solidFill>
                  <a:srgbClr val="00B050"/>
                </a:solidFill>
                <a:latin typeface="+mn-lt"/>
                <a:ea typeface="+mn-ea"/>
                <a:cs typeface="+mn-cs"/>
              </a:rPr>
              <a:t>raw a line perpendicular to the (1 1) line</a:t>
            </a:r>
            <a:r>
              <a:rPr lang="en-US" sz="1000" kern="1200" baseline="0" dirty="0" smtClean="0">
                <a:solidFill>
                  <a:srgbClr val="00B050"/>
                </a:solidFill>
                <a:latin typeface="+mn-lt"/>
                <a:ea typeface="+mn-ea"/>
                <a:cs typeface="+mn-cs"/>
              </a:rPr>
              <a:t> passing through the origin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rgbClr val="00B050"/>
                </a:solidFill>
                <a:latin typeface="+mn-lt"/>
                <a:ea typeface="+mn-ea"/>
                <a:cs typeface="+mn-cs"/>
              </a:rPr>
              <a:t>The 1 1 R.L. point will be placed on this vector (see next few slides)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kern="1200" dirty="0" smtClean="0">
              <a:solidFill>
                <a:srgbClr val="00B050"/>
              </a:solidFill>
              <a:latin typeface="+mn-lt"/>
              <a:ea typeface="+mn-ea"/>
              <a:cs typeface="+mn-cs"/>
            </a:endParaRPr>
          </a:p>
          <a:p>
            <a:endParaRPr lang="en-GB"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BED032-BD51-49A2-93FB-C25A86DC8A4F}" type="slidenum">
              <a:rPr lang="en-US" altLang="en-US" smtClean="0"/>
              <a:pPr eaLnBrk="1" hangingPunct="1"/>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Fortunately it is not necessary to measure </a:t>
            </a:r>
            <a:r>
              <a:rPr lang="en-GB" altLang="en-US" i="1" baseline="0" dirty="0" err="1" smtClean="0"/>
              <a:t>d</a:t>
            </a:r>
            <a:r>
              <a:rPr lang="en-GB" altLang="en-US" i="1" baseline="-25000" dirty="0" err="1" smtClean="0"/>
              <a:t>hk</a:t>
            </a:r>
            <a:r>
              <a:rPr lang="en-GB" altLang="en-US" dirty="0" smtClean="0"/>
              <a:t> in each case because it can be calculated quite easily.</a:t>
            </a:r>
            <a:r>
              <a:rPr lang="en-GB" altLang="en-US" baseline="0" dirty="0" smtClean="0"/>
              <a:t> </a:t>
            </a:r>
            <a:r>
              <a:rPr lang="en-GB" altLang="en-US" dirty="0" smtClean="0"/>
              <a:t>The formula for determining</a:t>
            </a:r>
            <a:r>
              <a:rPr lang="en-GB" altLang="en-US" baseline="0" dirty="0" smtClean="0"/>
              <a:t> </a:t>
            </a:r>
            <a:r>
              <a:rPr lang="en-GB" altLang="en-US" i="1" baseline="0" dirty="0" err="1" smtClean="0"/>
              <a:t>d</a:t>
            </a:r>
            <a:r>
              <a:rPr lang="en-GB" altLang="en-US" i="1" baseline="-25000" dirty="0" err="1" smtClean="0"/>
              <a:t>hk</a:t>
            </a:r>
            <a:r>
              <a:rPr lang="en-GB" altLang="en-US" baseline="0" dirty="0" smtClean="0"/>
              <a:t> from the 2D “real space” lattice parameters </a:t>
            </a:r>
            <a:r>
              <a:rPr lang="en-GB" altLang="en-US" i="1" baseline="0" dirty="0" smtClean="0"/>
              <a:t>a</a:t>
            </a:r>
            <a:r>
              <a:rPr lang="en-GB" altLang="en-US" baseline="0" dirty="0" smtClean="0"/>
              <a:t>, </a:t>
            </a:r>
            <a:r>
              <a:rPr lang="en-GB" altLang="en-US" i="1" baseline="0" dirty="0" smtClean="0"/>
              <a:t>b</a:t>
            </a:r>
            <a:r>
              <a:rPr lang="en-GB" altLang="en-US" baseline="0" dirty="0" smtClean="0"/>
              <a:t> and </a:t>
            </a:r>
            <a:r>
              <a:rPr lang="en-GB" altLang="en-US" baseline="0" dirty="0" smtClean="0">
                <a:sym typeface="Symbol" panose="05050102010706020507" pitchFamily="18" charset="2"/>
              </a:rPr>
              <a:t> is shown. For convenience, this formula is implemented in an Excel spreadsheet (provided)</a:t>
            </a:r>
            <a:endParaRPr lang="en-GB"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AFB677-9399-4880-9482-59242F3C3A5D}" type="slidenum">
              <a:rPr lang="en-US" altLang="en-US" smtClean="0"/>
              <a:pPr eaLnBrk="1" hangingPunct="1"/>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We need to use</a:t>
            </a:r>
            <a:r>
              <a:rPr lang="en-GB" altLang="en-US" baseline="0" dirty="0" smtClean="0"/>
              <a:t> an appropriate scale for reciprocal space such that our R.L. points will be on the same page. It is convenient to use </a:t>
            </a:r>
            <a:r>
              <a:rPr lang="en-ZA" sz="1000" kern="1200" dirty="0" smtClean="0">
                <a:solidFill>
                  <a:srgbClr val="FF0000"/>
                </a:solidFill>
                <a:latin typeface="+mn-lt"/>
                <a:ea typeface="+mn-ea"/>
                <a:cs typeface="+mn-cs"/>
              </a:rPr>
              <a:t>1 cm = 0.04 Å</a:t>
            </a:r>
            <a:r>
              <a:rPr lang="en-ZA" sz="1000" kern="1200" baseline="30000" dirty="0" smtClean="0">
                <a:solidFill>
                  <a:srgbClr val="FF0000"/>
                </a:solidFill>
                <a:latin typeface="+mn-lt"/>
                <a:ea typeface="+mn-ea"/>
                <a:cs typeface="+mn-cs"/>
              </a:rPr>
              <a:t>-1.</a:t>
            </a:r>
            <a:r>
              <a:rPr lang="en-GB" altLang="en-US" baseline="0" dirty="0" smtClean="0"/>
              <a:t>. This scale is implemented in the Excel spreadsheet.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aseline="0" dirty="0" smtClean="0"/>
              <a:t>If </a:t>
            </a:r>
            <a:r>
              <a:rPr lang="en-GB" altLang="en-US" i="1" baseline="0" dirty="0" smtClean="0"/>
              <a:t>d</a:t>
            </a:r>
            <a:r>
              <a:rPr lang="en-GB" altLang="en-US" baseline="-25000" dirty="0" smtClean="0"/>
              <a:t>11</a:t>
            </a:r>
            <a:r>
              <a:rPr lang="en-GB" altLang="en-US" baseline="0" dirty="0" smtClean="0"/>
              <a:t> = 3.91 Å then, according to the spreadsheet, the R.L. point should be drawn at a distance of 6.39 cm from the origin, and in the direction of positive </a:t>
            </a:r>
            <a:r>
              <a:rPr lang="en-GB" altLang="en-US" i="1" baseline="0" dirty="0" smtClean="0"/>
              <a:t>h</a:t>
            </a:r>
            <a:r>
              <a:rPr lang="en-GB" altLang="en-US" baseline="0" dirty="0" smtClean="0"/>
              <a:t> and</a:t>
            </a:r>
            <a:r>
              <a:rPr lang="en-GB" altLang="en-US" i="1" baseline="0" dirty="0" smtClean="0"/>
              <a:t> </a:t>
            </a:r>
            <a:r>
              <a:rPr lang="en-GB" altLang="en-US" i="0" baseline="0" dirty="0" smtClean="0"/>
              <a:t>positive</a:t>
            </a:r>
            <a:r>
              <a:rPr lang="en-GB" altLang="en-US" i="1" baseline="0" dirty="0" smtClean="0"/>
              <a:t> k </a:t>
            </a:r>
            <a:r>
              <a:rPr lang="en-GB" altLang="en-US" i="0" baseline="0" dirty="0" smtClean="0"/>
              <a:t>(i.e. according to the signs of </a:t>
            </a:r>
            <a:r>
              <a:rPr lang="en-GB" altLang="en-US" i="1" baseline="0" dirty="0" smtClean="0"/>
              <a:t>h </a:t>
            </a:r>
            <a:r>
              <a:rPr lang="en-GB" altLang="en-US" i="0" baseline="0" dirty="0" smtClean="0"/>
              <a:t>and</a:t>
            </a:r>
            <a:r>
              <a:rPr lang="en-GB" altLang="en-US" i="1" baseline="0" dirty="0" smtClean="0"/>
              <a:t> k</a:t>
            </a:r>
            <a:r>
              <a:rPr lang="en-GB" altLang="en-US" i="0" baseline="0" dirty="0" smtClean="0"/>
              <a:t>). </a:t>
            </a:r>
            <a:endParaRPr lang="en-GB" altLang="en-US" i="0"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42328D-7BEF-4ACC-BFE0-7987D802DADC}" type="slidenum">
              <a:rPr lang="en-US" altLang="en-US" smtClean="0"/>
              <a:pPr eaLnBrk="1" hangingPunct="1"/>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i="0" baseline="0" dirty="0" smtClean="0"/>
              <a:t>The R.L. point corresponding to Miller line (-1 -1) (i.e. </a:t>
            </a:r>
            <a:r>
              <a:rPr lang="en-GB" altLang="en-US" i="0" baseline="0" dirty="0" err="1" smtClean="0"/>
              <a:t>Friedel</a:t>
            </a:r>
            <a:r>
              <a:rPr lang="en-GB" altLang="en-US" i="0" baseline="0" dirty="0" smtClean="0"/>
              <a:t> relationship) can be placed at the same distance from the origin, but in the opposite direction. This means that we only need to carry out the </a:t>
            </a:r>
            <a:r>
              <a:rPr lang="en-GB" altLang="en-US" i="1" baseline="0" dirty="0" err="1" smtClean="0"/>
              <a:t>d</a:t>
            </a:r>
            <a:r>
              <a:rPr lang="en-GB" altLang="en-US" i="1" baseline="-25000" dirty="0" err="1" smtClean="0"/>
              <a:t>hk</a:t>
            </a:r>
            <a:r>
              <a:rPr lang="en-GB" altLang="en-US" i="0" baseline="0" dirty="0" smtClean="0"/>
              <a:t> calculations for half the points.</a:t>
            </a:r>
            <a:endParaRPr lang="en-GB" altLang="en-US" i="0"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42328D-7BEF-4ACC-BFE0-7987D802DADC}" type="slidenum">
              <a:rPr lang="en-US" altLang="en-US" smtClean="0"/>
              <a:pPr eaLnBrk="1" hangingPunct="1"/>
              <a:t>8</a:t>
            </a:fld>
            <a:endParaRPr lang="en-US" altLang="en-US" smtClean="0"/>
          </a:p>
        </p:txBody>
      </p:sp>
    </p:spTree>
    <p:extLst>
      <p:ext uri="{BB962C8B-B14F-4D97-AF65-F5344CB8AC3E}">
        <p14:creationId xmlns:p14="http://schemas.microsoft.com/office/powerpoint/2010/main" val="133622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Complete</a:t>
            </a:r>
            <a:r>
              <a:rPr lang="en-GB" altLang="en-US" baseline="0" dirty="0" smtClean="0"/>
              <a:t> the R.L for the 24 points with </a:t>
            </a:r>
            <a:r>
              <a:rPr lang="en-GB" altLang="en-US" dirty="0" smtClean="0"/>
              <a:t>-2 ≤ </a:t>
            </a:r>
            <a:r>
              <a:rPr lang="en-GB" altLang="en-US" i="1" dirty="0" smtClean="0"/>
              <a:t>h</a:t>
            </a:r>
            <a:r>
              <a:rPr lang="en-GB" altLang="en-US" dirty="0" smtClean="0"/>
              <a:t> ≤ 2 and -2 ≤ </a:t>
            </a:r>
            <a:r>
              <a:rPr lang="en-GB" altLang="en-US" i="1" dirty="0" smtClean="0"/>
              <a:t>k</a:t>
            </a:r>
            <a:r>
              <a:rPr lang="en-GB" altLang="en-US" dirty="0" smtClean="0"/>
              <a:t> ≤ 2.</a:t>
            </a:r>
          </a:p>
          <a:p>
            <a:r>
              <a:rPr lang="en-GB" altLang="en-US" dirty="0" smtClean="0"/>
              <a:t>We</a:t>
            </a:r>
            <a:r>
              <a:rPr lang="en-GB" altLang="en-US" baseline="0" dirty="0" smtClean="0"/>
              <a:t> notice that the R.L. is also a lattice, as the name suggests</a:t>
            </a:r>
            <a:endParaRPr lang="en-GB"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9E0828-7BBE-4469-B660-627EDB5E021E}" type="slidenum">
              <a:rPr lang="en-US" altLang="en-US" smtClean="0"/>
              <a:pPr eaLnBrk="1" hangingPunct="1"/>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R.L. can also be assigned a unit cell, as defined by the points 0</a:t>
            </a:r>
            <a:r>
              <a:rPr lang="en-GB" altLang="en-US" baseline="0" dirty="0" smtClean="0"/>
              <a:t> 0, 1 0, 1 1 and 0 1.</a:t>
            </a:r>
            <a:endParaRPr lang="en-GB"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C244D3-9339-4C69-B1C5-11AEE29540A3}" type="slidenum">
              <a:rPr lang="en-US" altLang="en-US" smtClean="0"/>
              <a:pPr eaLnBrk="1" hangingPunct="1"/>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parameters of the reciprocal cell are given as </a:t>
            </a:r>
            <a:r>
              <a:rPr lang="en-GB" altLang="en-US" i="1" dirty="0" smtClean="0"/>
              <a:t>a</a:t>
            </a:r>
            <a:r>
              <a:rPr lang="en-GB" altLang="en-US" dirty="0" smtClean="0"/>
              <a:t>*, </a:t>
            </a:r>
            <a:r>
              <a:rPr lang="en-GB" altLang="en-US" i="1" dirty="0" smtClean="0"/>
              <a:t>b</a:t>
            </a:r>
            <a:r>
              <a:rPr lang="en-GB" altLang="en-US" dirty="0" smtClean="0"/>
              <a:t>* and </a:t>
            </a:r>
            <a:r>
              <a:rPr lang="en-GB" altLang="en-US" dirty="0" smtClean="0">
                <a:sym typeface="Symbol" panose="05050102010706020507" pitchFamily="18" charset="2"/>
              </a:rPr>
              <a:t>*. Note the inverted relationships between </a:t>
            </a:r>
            <a:r>
              <a:rPr lang="en-GB" altLang="en-US" i="1" dirty="0" smtClean="0">
                <a:sym typeface="Symbol" panose="05050102010706020507" pitchFamily="18" charset="2"/>
              </a:rPr>
              <a:t>a</a:t>
            </a:r>
            <a:r>
              <a:rPr lang="en-GB" altLang="en-US" dirty="0" smtClean="0">
                <a:sym typeface="Symbol" panose="05050102010706020507" pitchFamily="18" charset="2"/>
              </a:rPr>
              <a:t> and </a:t>
            </a:r>
            <a:r>
              <a:rPr lang="en-GB" altLang="en-US" i="1" dirty="0" smtClean="0">
                <a:sym typeface="Symbol" panose="05050102010706020507" pitchFamily="18" charset="2"/>
              </a:rPr>
              <a:t>a</a:t>
            </a:r>
            <a:r>
              <a:rPr lang="en-GB" altLang="en-US" dirty="0" smtClean="0">
                <a:sym typeface="Symbol" panose="05050102010706020507" pitchFamily="18" charset="2"/>
              </a:rPr>
              <a:t>*, and </a:t>
            </a:r>
            <a:r>
              <a:rPr lang="en-GB" altLang="en-US" i="1" dirty="0" smtClean="0">
                <a:sym typeface="Symbol" panose="05050102010706020507" pitchFamily="18" charset="2"/>
              </a:rPr>
              <a:t>b</a:t>
            </a:r>
            <a:r>
              <a:rPr lang="en-GB" altLang="en-US" dirty="0" smtClean="0">
                <a:sym typeface="Symbol" panose="05050102010706020507" pitchFamily="18" charset="2"/>
              </a:rPr>
              <a:t> and </a:t>
            </a:r>
            <a:r>
              <a:rPr lang="en-GB" altLang="en-US" i="1" dirty="0" smtClean="0">
                <a:sym typeface="Symbol" panose="05050102010706020507" pitchFamily="18" charset="2"/>
              </a:rPr>
              <a:t>b</a:t>
            </a:r>
            <a:r>
              <a:rPr lang="en-GB" altLang="en-US" dirty="0" smtClean="0">
                <a:sym typeface="Symbol" panose="05050102010706020507" pitchFamily="18" charset="2"/>
              </a:rPr>
              <a:t>*. We also note that * = 180 - .</a:t>
            </a:r>
            <a:endParaRPr lang="en-GB"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FD83F3E-C2E0-41FC-AC67-968C275D1442}" type="slidenum">
              <a:rPr lang="en-US" altLang="en-US" smtClean="0"/>
              <a:pPr eaLnBrk="1" hangingPunct="1"/>
              <a:t>11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5850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C288BA3-9FF4-4A20-ACBF-3CFBC665A719}" type="datetime1">
              <a:rPr lang="en-US"/>
              <a:pPr>
                <a:defRPr/>
              </a:pPr>
              <a:t>8/1/2018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EC45B16-48B5-43EB-9807-F2B7A4CF1B61}" type="slidenum">
              <a:rPr lang="en-GB"/>
              <a:pPr>
                <a:defRPr/>
              </a:pPr>
              <a:t>‹#›</a:t>
            </a:fld>
            <a:r>
              <a:rPr lang="en-GB" dirty="0"/>
              <a:t>/30</a:t>
            </a:r>
          </a:p>
        </p:txBody>
      </p:sp>
    </p:spTree>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30107" y="1988990"/>
            <a:ext cx="9144000" cy="2585323"/>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ZA" sz="5400" b="1" dirty="0" smtClean="0">
                <a:effectLst>
                  <a:outerShdw blurRad="38100" dist="38100" dir="2700000" algn="tl">
                    <a:srgbClr val="000000">
                      <a:alpha val="43137"/>
                    </a:srgbClr>
                  </a:outerShdw>
                </a:effectLst>
              </a:rPr>
              <a:t>Bragg’s Law, the Reciprocal Lattice and the Ewald Sphere Construction</a:t>
            </a:r>
            <a:endParaRPr lang="en-US" sz="4400" b="1" i="1" dirty="0">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69" y="116977"/>
            <a:ext cx="1281094" cy="18000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0486"/>
          <a:stretch/>
        </p:blipFill>
        <p:spPr>
          <a:xfrm>
            <a:off x="1901637" y="116977"/>
            <a:ext cx="1215704" cy="1800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20" y="116977"/>
            <a:ext cx="1272728" cy="1800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2328"/>
          <a:stretch/>
        </p:blipFill>
        <p:spPr>
          <a:xfrm>
            <a:off x="5601444" y="116977"/>
            <a:ext cx="1338001" cy="1800000"/>
          </a:xfrm>
          <a:prstGeom prst="rect">
            <a:avLst/>
          </a:prstGeom>
          <a:ln>
            <a:noFill/>
          </a:ln>
          <a:effectLst>
            <a:outerShdw blurRad="292100" dist="139700" dir="2700000" algn="tl" rotWithShape="0">
              <a:srgbClr val="333333">
                <a:alpha val="65000"/>
              </a:srgbClr>
            </a:outerShdw>
          </a:effectLst>
        </p:spPr>
      </p:pic>
      <p:pic>
        <p:nvPicPr>
          <p:cNvPr id="7" name="Picture 4" descr="paul-peter-ewald-1-sized"/>
          <p:cNvPicPr>
            <a:picLocks noChangeAspect="1" noChangeArrowheads="1"/>
          </p:cNvPicPr>
          <p:nvPr/>
        </p:nvPicPr>
        <p:blipFill>
          <a:blip r:embed="rId6"/>
          <a:srcRect l="1424"/>
          <a:stretch>
            <a:fillRect/>
          </a:stretch>
        </p:blipFill>
        <p:spPr bwMode="auto">
          <a:xfrm>
            <a:off x="3629915" y="116977"/>
            <a:ext cx="1458955" cy="1800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74783" y="4936734"/>
            <a:ext cx="1766830" cy="15329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883" y="5021453"/>
            <a:ext cx="1655754" cy="1363513"/>
          </a:xfrm>
          <a:prstGeom prst="rect">
            <a:avLst/>
          </a:prstGeom>
        </p:spPr>
      </p:pic>
      <p:pic>
        <p:nvPicPr>
          <p:cNvPr id="10" name="Picture 9" descr="desktop_pict.jpg"/>
          <p:cNvPicPr>
            <a:picLocks noChangeAspect="1"/>
          </p:cNvPicPr>
          <p:nvPr/>
        </p:nvPicPr>
        <p:blipFill>
          <a:blip r:embed="rId9"/>
          <a:srcRect t="313" r="747" b="1305"/>
          <a:stretch>
            <a:fillRect/>
          </a:stretch>
        </p:blipFill>
        <p:spPr>
          <a:xfrm>
            <a:off x="7271743" y="4851734"/>
            <a:ext cx="1633281" cy="164436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7792" y="4876248"/>
            <a:ext cx="2770454" cy="1653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3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a:spAutoFit/>
          </a:bodyPr>
          <a:lstStyle/>
          <a:p>
            <a:pPr algn="ctr">
              <a:defRPr/>
            </a:pPr>
            <a:r>
              <a:rPr lang="en-Z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R.L. can be defined by its own unit cell</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2" name="Straight Connector 11"/>
          <p:cNvCxnSpPr/>
          <p:nvPr/>
        </p:nvCxnSpPr>
        <p:spPr>
          <a:xfrm>
            <a:off x="714375" y="34385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4375" y="50006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4375" y="1928813"/>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5000000" flipH="1">
            <a:off x="2001044"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5000000" flipH="1">
            <a:off x="-72231"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5000000" flipH="1">
            <a:off x="4072731" y="3688557"/>
            <a:ext cx="5214937" cy="0"/>
          </a:xfrm>
          <a:prstGeom prst="line">
            <a:avLst/>
          </a:prstGeom>
        </p:spPr>
        <p:style>
          <a:lnRef idx="1">
            <a:schemeClr val="dk1"/>
          </a:lnRef>
          <a:fillRef idx="0">
            <a:schemeClr val="dk1"/>
          </a:fillRef>
          <a:effectRef idx="0">
            <a:schemeClr val="dk1"/>
          </a:effectRef>
          <a:fontRef idx="minor">
            <a:schemeClr val="tx1"/>
          </a:fontRef>
        </p:style>
      </p:cxnSp>
      <p:sp>
        <p:nvSpPr>
          <p:cNvPr id="22537"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2538" name="Rectangle 3"/>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3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2540" name="Rectangle 6"/>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cxnSp>
        <p:nvCxnSpPr>
          <p:cNvPr id="4" name="Straight Connector 3"/>
          <p:cNvCxnSpPr/>
          <p:nvPr/>
        </p:nvCxnSpPr>
        <p:spPr>
          <a:xfrm flipV="1">
            <a:off x="4521200" y="2116138"/>
            <a:ext cx="0" cy="12969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500563" y="3255963"/>
            <a:ext cx="857250" cy="1730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368925" y="1971675"/>
            <a:ext cx="0"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525963" y="1951038"/>
            <a:ext cx="857250" cy="173037"/>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2545" name="Group 54"/>
          <p:cNvGrpSpPr>
            <a:grpSpLocks/>
          </p:cNvGrpSpPr>
          <p:nvPr/>
        </p:nvGrpSpPr>
        <p:grpSpPr bwMode="auto">
          <a:xfrm>
            <a:off x="4984750" y="2957513"/>
            <a:ext cx="576263" cy="655637"/>
            <a:chOff x="4500562" y="2571744"/>
            <a:chExt cx="577116" cy="656213"/>
          </a:xfrm>
        </p:grpSpPr>
        <p:sp>
          <p:nvSpPr>
            <p:cNvPr id="34" name="TextBox 33"/>
            <p:cNvSpPr txBox="1"/>
            <p:nvPr/>
          </p:nvSpPr>
          <p:spPr>
            <a:xfrm>
              <a:off x="4688164" y="2643244"/>
              <a:ext cx="389514" cy="584713"/>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35" name="TextBox 34"/>
            <p:cNvSpPr txBox="1"/>
            <p:nvPr/>
          </p:nvSpPr>
          <p:spPr>
            <a:xfrm>
              <a:off x="4500562" y="2571744"/>
              <a:ext cx="394283" cy="338434"/>
            </a:xfrm>
            <a:prstGeom prst="rect">
              <a:avLst/>
            </a:prstGeom>
            <a:noFill/>
          </p:spPr>
          <p:txBody>
            <a:bodyPr wrap="none">
              <a:spAutoFit/>
            </a:bodyPr>
            <a:lstStyle/>
            <a:p>
              <a:pPr>
                <a:defRPr/>
              </a:pPr>
              <a:r>
                <a:rPr lang="en-ZA" sz="1600" dirty="0">
                  <a:solidFill>
                    <a:srgbClr val="FF0000"/>
                  </a:solidFill>
                  <a:latin typeface="+mj-lt"/>
                </a:rPr>
                <a:t>10</a:t>
              </a:r>
              <a:endParaRPr lang="en-GB" sz="1600" dirty="0">
                <a:solidFill>
                  <a:srgbClr val="FF0000"/>
                </a:solidFill>
                <a:latin typeface="+mj-lt"/>
              </a:endParaRPr>
            </a:p>
          </p:txBody>
        </p:sp>
      </p:grpSp>
      <p:sp>
        <p:nvSpPr>
          <p:cNvPr id="54" name="TextBox 53"/>
          <p:cNvSpPr txBox="1"/>
          <p:nvPr/>
        </p:nvSpPr>
        <p:spPr bwMode="auto">
          <a:xfrm>
            <a:off x="4986338" y="1660525"/>
            <a:ext cx="396875" cy="338138"/>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sp>
        <p:nvSpPr>
          <p:cNvPr id="32" name="TextBox 31"/>
          <p:cNvSpPr txBox="1"/>
          <p:nvPr/>
        </p:nvSpPr>
        <p:spPr bwMode="auto">
          <a:xfrm>
            <a:off x="4140200" y="1811338"/>
            <a:ext cx="396875" cy="338137"/>
          </a:xfrm>
          <a:prstGeom prst="rect">
            <a:avLst/>
          </a:prstGeom>
          <a:noFill/>
        </p:spPr>
        <p:txBody>
          <a:bodyPr wrap="none">
            <a:spAutoFit/>
          </a:bodyPr>
          <a:lstStyle/>
          <a:p>
            <a:pPr>
              <a:defRPr/>
            </a:pPr>
            <a:r>
              <a:rPr lang="en-ZA" sz="1600" dirty="0">
                <a:solidFill>
                  <a:srgbClr val="FF0000"/>
                </a:solidFill>
                <a:latin typeface="+mj-lt"/>
              </a:rPr>
              <a:t>01</a:t>
            </a:r>
            <a:endParaRPr lang="en-GB" sz="1600" dirty="0">
              <a:solidFill>
                <a:srgbClr val="FF0000"/>
              </a:solidFill>
              <a:latin typeface="+mj-lt"/>
            </a:endParaRPr>
          </a:p>
        </p:txBody>
      </p:sp>
      <p:grpSp>
        <p:nvGrpSpPr>
          <p:cNvPr id="22548" name="Group 84"/>
          <p:cNvGrpSpPr>
            <a:grpSpLocks/>
          </p:cNvGrpSpPr>
          <p:nvPr/>
        </p:nvGrpSpPr>
        <p:grpSpPr bwMode="auto">
          <a:xfrm>
            <a:off x="2638425" y="2889250"/>
            <a:ext cx="3771900" cy="1187450"/>
            <a:chOff x="2638027" y="1582430"/>
            <a:chExt cx="3771997" cy="1187465"/>
          </a:xfrm>
        </p:grpSpPr>
        <p:sp>
          <p:nvSpPr>
            <p:cNvPr id="88" name="TextBox 87"/>
            <p:cNvSpPr txBox="1"/>
            <p:nvPr/>
          </p:nvSpPr>
          <p:spPr bwMode="auto">
            <a:xfrm>
              <a:off x="3481012" y="2036461"/>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89" name="TextBox 88"/>
            <p:cNvSpPr txBox="1"/>
            <p:nvPr/>
          </p:nvSpPr>
          <p:spPr bwMode="auto">
            <a:xfrm>
              <a:off x="2638027" y="2185688"/>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90" name="TextBox 89"/>
            <p:cNvSpPr txBox="1"/>
            <p:nvPr/>
          </p:nvSpPr>
          <p:spPr bwMode="auto">
            <a:xfrm>
              <a:off x="6021077" y="1582430"/>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grpSp>
      <p:sp>
        <p:nvSpPr>
          <p:cNvPr id="100" name="TextBox 99"/>
          <p:cNvSpPr txBox="1"/>
          <p:nvPr/>
        </p:nvSpPr>
        <p:spPr bwMode="auto">
          <a:xfrm>
            <a:off x="5172075" y="4324350"/>
            <a:ext cx="388938"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01" name="TextBox 100"/>
          <p:cNvSpPr txBox="1"/>
          <p:nvPr/>
        </p:nvSpPr>
        <p:spPr bwMode="auto">
          <a:xfrm>
            <a:off x="4924425" y="4252913"/>
            <a:ext cx="455613" cy="338137"/>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grpSp>
        <p:nvGrpSpPr>
          <p:cNvPr id="22551" name="Group 101"/>
          <p:cNvGrpSpPr>
            <a:grpSpLocks/>
          </p:cNvGrpSpPr>
          <p:nvPr/>
        </p:nvGrpSpPr>
        <p:grpSpPr bwMode="auto">
          <a:xfrm>
            <a:off x="2638425" y="4186238"/>
            <a:ext cx="3771900" cy="1187450"/>
            <a:chOff x="2638027" y="1582430"/>
            <a:chExt cx="3771997" cy="1187465"/>
          </a:xfrm>
        </p:grpSpPr>
        <p:sp>
          <p:nvSpPr>
            <p:cNvPr id="104" name="TextBox 103"/>
            <p:cNvSpPr txBox="1"/>
            <p:nvPr/>
          </p:nvSpPr>
          <p:spPr bwMode="auto">
            <a:xfrm>
              <a:off x="4327170" y="1882471"/>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05" name="TextBox 104"/>
            <p:cNvSpPr txBox="1"/>
            <p:nvPr/>
          </p:nvSpPr>
          <p:spPr bwMode="auto">
            <a:xfrm>
              <a:off x="3481012" y="2036461"/>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06" name="TextBox 105"/>
            <p:cNvSpPr txBox="1"/>
            <p:nvPr/>
          </p:nvSpPr>
          <p:spPr bwMode="auto">
            <a:xfrm>
              <a:off x="2638027" y="2185688"/>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07" name="TextBox 106"/>
            <p:cNvSpPr txBox="1"/>
            <p:nvPr/>
          </p:nvSpPr>
          <p:spPr bwMode="auto">
            <a:xfrm>
              <a:off x="6021077" y="1582430"/>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grpSp>
      <p:grpSp>
        <p:nvGrpSpPr>
          <p:cNvPr id="22552" name="Group 107"/>
          <p:cNvGrpSpPr>
            <a:grpSpLocks/>
          </p:cNvGrpSpPr>
          <p:nvPr/>
        </p:nvGrpSpPr>
        <p:grpSpPr bwMode="auto">
          <a:xfrm>
            <a:off x="2636838" y="5481638"/>
            <a:ext cx="3771900" cy="1187450"/>
            <a:chOff x="2638027" y="1582430"/>
            <a:chExt cx="3771997" cy="1187465"/>
          </a:xfrm>
        </p:grpSpPr>
        <p:sp>
          <p:nvSpPr>
            <p:cNvPr id="109" name="TextBox 108"/>
            <p:cNvSpPr txBox="1"/>
            <p:nvPr/>
          </p:nvSpPr>
          <p:spPr bwMode="auto">
            <a:xfrm>
              <a:off x="5173329" y="1731657"/>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10" name="TextBox 109"/>
            <p:cNvSpPr txBox="1"/>
            <p:nvPr/>
          </p:nvSpPr>
          <p:spPr bwMode="auto">
            <a:xfrm>
              <a:off x="4327170" y="1882471"/>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11" name="TextBox 110"/>
            <p:cNvSpPr txBox="1"/>
            <p:nvPr/>
          </p:nvSpPr>
          <p:spPr bwMode="auto">
            <a:xfrm>
              <a:off x="3481011" y="2036461"/>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12" name="TextBox 111"/>
            <p:cNvSpPr txBox="1"/>
            <p:nvPr/>
          </p:nvSpPr>
          <p:spPr bwMode="auto">
            <a:xfrm>
              <a:off x="2638027" y="2185688"/>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13" name="TextBox 112"/>
            <p:cNvSpPr txBox="1"/>
            <p:nvPr/>
          </p:nvSpPr>
          <p:spPr bwMode="auto">
            <a:xfrm>
              <a:off x="6021076" y="1582430"/>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grpSp>
      <p:sp>
        <p:nvSpPr>
          <p:cNvPr id="116" name="TextBox 115"/>
          <p:cNvSpPr txBox="1"/>
          <p:nvPr/>
        </p:nvSpPr>
        <p:spPr bwMode="auto">
          <a:xfrm>
            <a:off x="5172075" y="425450"/>
            <a:ext cx="388938"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20" name="TextBox 119"/>
          <p:cNvSpPr txBox="1"/>
          <p:nvPr/>
        </p:nvSpPr>
        <p:spPr bwMode="auto">
          <a:xfrm>
            <a:off x="4327525" y="585788"/>
            <a:ext cx="388938"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21" name="TextBox 120"/>
          <p:cNvSpPr txBox="1"/>
          <p:nvPr/>
        </p:nvSpPr>
        <p:spPr bwMode="auto">
          <a:xfrm>
            <a:off x="3481388" y="741363"/>
            <a:ext cx="388937"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22" name="TextBox 121"/>
          <p:cNvSpPr txBox="1"/>
          <p:nvPr/>
        </p:nvSpPr>
        <p:spPr bwMode="auto">
          <a:xfrm>
            <a:off x="2638425" y="889000"/>
            <a:ext cx="388938"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23" name="TextBox 122"/>
          <p:cNvSpPr txBox="1"/>
          <p:nvPr/>
        </p:nvSpPr>
        <p:spPr bwMode="auto">
          <a:xfrm>
            <a:off x="6021388" y="285750"/>
            <a:ext cx="388937"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30" name="TextBox 129"/>
          <p:cNvSpPr txBox="1"/>
          <p:nvPr/>
        </p:nvSpPr>
        <p:spPr bwMode="auto">
          <a:xfrm>
            <a:off x="5867400" y="1498600"/>
            <a:ext cx="396875" cy="338138"/>
          </a:xfrm>
          <a:prstGeom prst="rect">
            <a:avLst/>
          </a:prstGeom>
          <a:noFill/>
        </p:spPr>
        <p:txBody>
          <a:bodyPr wrap="none">
            <a:spAutoFit/>
          </a:bodyPr>
          <a:lstStyle/>
          <a:p>
            <a:pPr>
              <a:defRPr/>
            </a:pPr>
            <a:r>
              <a:rPr lang="en-ZA" sz="1600" dirty="0">
                <a:solidFill>
                  <a:srgbClr val="FF0000"/>
                </a:solidFill>
                <a:latin typeface="+mj-lt"/>
              </a:rPr>
              <a:t>21</a:t>
            </a:r>
            <a:endParaRPr lang="en-GB" sz="1600" dirty="0">
              <a:solidFill>
                <a:srgbClr val="FF0000"/>
              </a:solidFill>
              <a:latin typeface="+mj-lt"/>
            </a:endParaRPr>
          </a:p>
        </p:txBody>
      </p:sp>
      <p:sp>
        <p:nvSpPr>
          <p:cNvPr id="131" name="TextBox 130"/>
          <p:cNvSpPr txBox="1"/>
          <p:nvPr/>
        </p:nvSpPr>
        <p:spPr bwMode="auto">
          <a:xfrm>
            <a:off x="5830888" y="2852738"/>
            <a:ext cx="393700" cy="338137"/>
          </a:xfrm>
          <a:prstGeom prst="rect">
            <a:avLst/>
          </a:prstGeom>
          <a:noFill/>
        </p:spPr>
        <p:txBody>
          <a:bodyPr wrap="none">
            <a:spAutoFit/>
          </a:bodyPr>
          <a:lstStyle/>
          <a:p>
            <a:pPr>
              <a:defRPr/>
            </a:pPr>
            <a:r>
              <a:rPr lang="en-ZA" sz="1600" dirty="0">
                <a:solidFill>
                  <a:srgbClr val="FF0000"/>
                </a:solidFill>
                <a:latin typeface="+mj-lt"/>
              </a:rPr>
              <a:t>20</a:t>
            </a:r>
            <a:endParaRPr lang="en-GB" sz="1600" dirty="0">
              <a:solidFill>
                <a:srgbClr val="FF0000"/>
              </a:solidFill>
              <a:latin typeface="+mj-lt"/>
            </a:endParaRPr>
          </a:p>
        </p:txBody>
      </p:sp>
      <p:sp>
        <p:nvSpPr>
          <p:cNvPr id="132" name="TextBox 131"/>
          <p:cNvSpPr txBox="1"/>
          <p:nvPr/>
        </p:nvSpPr>
        <p:spPr bwMode="auto">
          <a:xfrm>
            <a:off x="5795963" y="4098925"/>
            <a:ext cx="455612" cy="338138"/>
          </a:xfrm>
          <a:prstGeom prst="rect">
            <a:avLst/>
          </a:prstGeom>
          <a:noFill/>
        </p:spPr>
        <p:txBody>
          <a:bodyPr wrap="none">
            <a:spAutoFit/>
          </a:bodyPr>
          <a:lstStyle/>
          <a:p>
            <a:pPr>
              <a:defRPr/>
            </a:pPr>
            <a:r>
              <a:rPr lang="en-ZA" sz="1600" dirty="0">
                <a:solidFill>
                  <a:srgbClr val="FF0000"/>
                </a:solidFill>
                <a:latin typeface="+mj-lt"/>
              </a:rPr>
              <a:t>2-1</a:t>
            </a:r>
            <a:endParaRPr lang="en-GB" sz="1600" dirty="0">
              <a:solidFill>
                <a:srgbClr val="FF0000"/>
              </a:solidFill>
              <a:latin typeface="+mj-lt"/>
            </a:endParaRPr>
          </a:p>
        </p:txBody>
      </p:sp>
      <p:sp>
        <p:nvSpPr>
          <p:cNvPr id="133" name="TextBox 132"/>
          <p:cNvSpPr txBox="1"/>
          <p:nvPr/>
        </p:nvSpPr>
        <p:spPr bwMode="auto">
          <a:xfrm>
            <a:off x="3276600" y="1938338"/>
            <a:ext cx="455613" cy="339725"/>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sp>
        <p:nvSpPr>
          <p:cNvPr id="134" name="TextBox 133"/>
          <p:cNvSpPr txBox="1"/>
          <p:nvPr/>
        </p:nvSpPr>
        <p:spPr bwMode="auto">
          <a:xfrm>
            <a:off x="2411413" y="2082800"/>
            <a:ext cx="455612" cy="338138"/>
          </a:xfrm>
          <a:prstGeom prst="rect">
            <a:avLst/>
          </a:prstGeom>
          <a:noFill/>
        </p:spPr>
        <p:txBody>
          <a:bodyPr wrap="none">
            <a:spAutoFit/>
          </a:bodyPr>
          <a:lstStyle/>
          <a:p>
            <a:pPr>
              <a:defRPr/>
            </a:pPr>
            <a:r>
              <a:rPr lang="en-ZA" sz="1600" dirty="0">
                <a:solidFill>
                  <a:srgbClr val="FF0000"/>
                </a:solidFill>
                <a:latin typeface="+mj-lt"/>
              </a:rPr>
              <a:t>-21</a:t>
            </a:r>
            <a:endParaRPr lang="en-GB" sz="1600" dirty="0">
              <a:solidFill>
                <a:srgbClr val="FF0000"/>
              </a:solidFill>
              <a:latin typeface="+mj-lt"/>
            </a:endParaRPr>
          </a:p>
        </p:txBody>
      </p:sp>
      <p:sp>
        <p:nvSpPr>
          <p:cNvPr id="135" name="TextBox 134"/>
          <p:cNvSpPr txBox="1"/>
          <p:nvPr/>
        </p:nvSpPr>
        <p:spPr bwMode="auto">
          <a:xfrm>
            <a:off x="3238500" y="3284538"/>
            <a:ext cx="455613" cy="339725"/>
          </a:xfrm>
          <a:prstGeom prst="rect">
            <a:avLst/>
          </a:prstGeom>
          <a:noFill/>
        </p:spPr>
        <p:txBody>
          <a:bodyPr wrap="none">
            <a:spAutoFit/>
          </a:bodyPr>
          <a:lstStyle/>
          <a:p>
            <a:pPr>
              <a:defRPr/>
            </a:pPr>
            <a:r>
              <a:rPr lang="en-ZA" sz="1600" dirty="0">
                <a:solidFill>
                  <a:srgbClr val="FF0000"/>
                </a:solidFill>
                <a:latin typeface="+mj-lt"/>
              </a:rPr>
              <a:t>-10</a:t>
            </a:r>
            <a:endParaRPr lang="en-GB" sz="1600" dirty="0">
              <a:solidFill>
                <a:srgbClr val="FF0000"/>
              </a:solidFill>
              <a:latin typeface="+mj-lt"/>
            </a:endParaRPr>
          </a:p>
        </p:txBody>
      </p:sp>
      <p:sp>
        <p:nvSpPr>
          <p:cNvPr id="136" name="TextBox 135"/>
          <p:cNvSpPr txBox="1"/>
          <p:nvPr/>
        </p:nvSpPr>
        <p:spPr bwMode="auto">
          <a:xfrm>
            <a:off x="2411413" y="3429000"/>
            <a:ext cx="455612" cy="338138"/>
          </a:xfrm>
          <a:prstGeom prst="rect">
            <a:avLst/>
          </a:prstGeom>
          <a:noFill/>
        </p:spPr>
        <p:txBody>
          <a:bodyPr wrap="none">
            <a:spAutoFit/>
          </a:bodyPr>
          <a:lstStyle/>
          <a:p>
            <a:pPr>
              <a:defRPr/>
            </a:pPr>
            <a:r>
              <a:rPr lang="en-ZA" sz="1600" dirty="0">
                <a:solidFill>
                  <a:srgbClr val="FF0000"/>
                </a:solidFill>
                <a:latin typeface="+mj-lt"/>
              </a:rPr>
              <a:t>-20</a:t>
            </a:r>
            <a:endParaRPr lang="en-GB" sz="1600" dirty="0">
              <a:solidFill>
                <a:srgbClr val="FF0000"/>
              </a:solidFill>
              <a:latin typeface="+mj-lt"/>
            </a:endParaRPr>
          </a:p>
        </p:txBody>
      </p:sp>
      <p:sp>
        <p:nvSpPr>
          <p:cNvPr id="137" name="TextBox 136"/>
          <p:cNvSpPr txBox="1"/>
          <p:nvPr/>
        </p:nvSpPr>
        <p:spPr bwMode="auto">
          <a:xfrm>
            <a:off x="4105275" y="4395788"/>
            <a:ext cx="455613" cy="338137"/>
          </a:xfrm>
          <a:prstGeom prst="rect">
            <a:avLst/>
          </a:prstGeom>
          <a:noFill/>
        </p:spPr>
        <p:txBody>
          <a:bodyPr wrap="none">
            <a:spAutoFit/>
          </a:bodyPr>
          <a:lstStyle/>
          <a:p>
            <a:pPr>
              <a:defRPr/>
            </a:pPr>
            <a:r>
              <a:rPr lang="en-ZA" sz="1600" dirty="0">
                <a:solidFill>
                  <a:srgbClr val="FF0000"/>
                </a:solidFill>
                <a:latin typeface="+mj-lt"/>
              </a:rPr>
              <a:t>0-1</a:t>
            </a:r>
            <a:endParaRPr lang="en-GB" sz="1600" dirty="0">
              <a:solidFill>
                <a:srgbClr val="FF0000"/>
              </a:solidFill>
              <a:latin typeface="+mj-lt"/>
            </a:endParaRPr>
          </a:p>
        </p:txBody>
      </p:sp>
      <p:sp>
        <p:nvSpPr>
          <p:cNvPr id="138" name="TextBox 137"/>
          <p:cNvSpPr txBox="1"/>
          <p:nvPr/>
        </p:nvSpPr>
        <p:spPr bwMode="auto">
          <a:xfrm>
            <a:off x="3190875" y="4556125"/>
            <a:ext cx="519113" cy="339725"/>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sp>
        <p:nvSpPr>
          <p:cNvPr id="139" name="TextBox 138"/>
          <p:cNvSpPr txBox="1"/>
          <p:nvPr/>
        </p:nvSpPr>
        <p:spPr bwMode="auto">
          <a:xfrm>
            <a:off x="2328863" y="4721225"/>
            <a:ext cx="519112" cy="338138"/>
          </a:xfrm>
          <a:prstGeom prst="rect">
            <a:avLst/>
          </a:prstGeom>
          <a:noFill/>
        </p:spPr>
        <p:txBody>
          <a:bodyPr wrap="none">
            <a:spAutoFit/>
          </a:bodyPr>
          <a:lstStyle/>
          <a:p>
            <a:pPr>
              <a:defRPr/>
            </a:pPr>
            <a:r>
              <a:rPr lang="en-ZA" sz="1600" dirty="0">
                <a:solidFill>
                  <a:srgbClr val="FF0000"/>
                </a:solidFill>
                <a:latin typeface="+mj-lt"/>
              </a:rPr>
              <a:t>-2-1</a:t>
            </a:r>
            <a:endParaRPr lang="en-GB" sz="1600" dirty="0">
              <a:solidFill>
                <a:srgbClr val="FF0000"/>
              </a:solidFill>
              <a:latin typeface="+mj-lt"/>
            </a:endParaRPr>
          </a:p>
        </p:txBody>
      </p:sp>
      <p:sp>
        <p:nvSpPr>
          <p:cNvPr id="142" name="TextBox 141"/>
          <p:cNvSpPr txBox="1"/>
          <p:nvPr/>
        </p:nvSpPr>
        <p:spPr bwMode="auto">
          <a:xfrm>
            <a:off x="4922838" y="5580063"/>
            <a:ext cx="455612" cy="339725"/>
          </a:xfrm>
          <a:prstGeom prst="rect">
            <a:avLst/>
          </a:prstGeom>
          <a:noFill/>
        </p:spPr>
        <p:txBody>
          <a:bodyPr wrap="none">
            <a:spAutoFit/>
          </a:bodyPr>
          <a:lstStyle/>
          <a:p>
            <a:pPr>
              <a:defRPr/>
            </a:pPr>
            <a:r>
              <a:rPr lang="en-ZA" sz="1600" dirty="0">
                <a:solidFill>
                  <a:srgbClr val="FF0000"/>
                </a:solidFill>
                <a:latin typeface="+mj-lt"/>
              </a:rPr>
              <a:t>1-2</a:t>
            </a:r>
            <a:endParaRPr lang="en-GB" sz="1600" dirty="0">
              <a:solidFill>
                <a:srgbClr val="FF0000"/>
              </a:solidFill>
              <a:latin typeface="+mj-lt"/>
            </a:endParaRPr>
          </a:p>
        </p:txBody>
      </p:sp>
      <p:sp>
        <p:nvSpPr>
          <p:cNvPr id="143" name="TextBox 142"/>
          <p:cNvSpPr txBox="1"/>
          <p:nvPr/>
        </p:nvSpPr>
        <p:spPr bwMode="auto">
          <a:xfrm>
            <a:off x="4076700" y="5730875"/>
            <a:ext cx="455613" cy="338138"/>
          </a:xfrm>
          <a:prstGeom prst="rect">
            <a:avLst/>
          </a:prstGeom>
          <a:noFill/>
        </p:spPr>
        <p:txBody>
          <a:bodyPr wrap="none">
            <a:spAutoFit/>
          </a:bodyPr>
          <a:lstStyle/>
          <a:p>
            <a:pPr>
              <a:defRPr/>
            </a:pPr>
            <a:r>
              <a:rPr lang="en-ZA" sz="1600" dirty="0">
                <a:solidFill>
                  <a:srgbClr val="FF0000"/>
                </a:solidFill>
                <a:latin typeface="+mj-lt"/>
              </a:rPr>
              <a:t>0-2</a:t>
            </a:r>
            <a:endParaRPr lang="en-GB" sz="1600" dirty="0">
              <a:solidFill>
                <a:srgbClr val="FF0000"/>
              </a:solidFill>
              <a:latin typeface="+mj-lt"/>
            </a:endParaRPr>
          </a:p>
        </p:txBody>
      </p:sp>
      <p:sp>
        <p:nvSpPr>
          <p:cNvPr id="144" name="TextBox 143"/>
          <p:cNvSpPr txBox="1"/>
          <p:nvPr/>
        </p:nvSpPr>
        <p:spPr bwMode="auto">
          <a:xfrm>
            <a:off x="5776913" y="5419725"/>
            <a:ext cx="455612" cy="338138"/>
          </a:xfrm>
          <a:prstGeom prst="rect">
            <a:avLst/>
          </a:prstGeom>
          <a:noFill/>
        </p:spPr>
        <p:txBody>
          <a:bodyPr wrap="none">
            <a:spAutoFit/>
          </a:bodyPr>
          <a:lstStyle/>
          <a:p>
            <a:pPr>
              <a:defRPr/>
            </a:pPr>
            <a:r>
              <a:rPr lang="en-ZA" sz="1600" dirty="0">
                <a:solidFill>
                  <a:srgbClr val="FF0000"/>
                </a:solidFill>
                <a:latin typeface="+mj-lt"/>
              </a:rPr>
              <a:t>2-2</a:t>
            </a:r>
            <a:endParaRPr lang="en-GB" sz="1600" dirty="0">
              <a:solidFill>
                <a:srgbClr val="FF0000"/>
              </a:solidFill>
              <a:latin typeface="+mj-lt"/>
            </a:endParaRPr>
          </a:p>
        </p:txBody>
      </p:sp>
      <p:sp>
        <p:nvSpPr>
          <p:cNvPr id="145" name="TextBox 144"/>
          <p:cNvSpPr txBox="1"/>
          <p:nvPr/>
        </p:nvSpPr>
        <p:spPr bwMode="auto">
          <a:xfrm>
            <a:off x="3186113" y="5859463"/>
            <a:ext cx="519112" cy="338137"/>
          </a:xfrm>
          <a:prstGeom prst="rect">
            <a:avLst/>
          </a:prstGeom>
          <a:noFill/>
        </p:spPr>
        <p:txBody>
          <a:bodyPr wrap="none">
            <a:spAutoFit/>
          </a:bodyPr>
          <a:lstStyle/>
          <a:p>
            <a:pPr>
              <a:defRPr/>
            </a:pPr>
            <a:r>
              <a:rPr lang="en-ZA" sz="1600" dirty="0">
                <a:solidFill>
                  <a:srgbClr val="FF0000"/>
                </a:solidFill>
                <a:latin typeface="+mj-lt"/>
              </a:rPr>
              <a:t>-1-2</a:t>
            </a:r>
            <a:endParaRPr lang="en-GB" sz="1600" dirty="0">
              <a:solidFill>
                <a:srgbClr val="FF0000"/>
              </a:solidFill>
              <a:latin typeface="+mj-lt"/>
            </a:endParaRPr>
          </a:p>
        </p:txBody>
      </p:sp>
      <p:sp>
        <p:nvSpPr>
          <p:cNvPr id="146" name="TextBox 145"/>
          <p:cNvSpPr txBox="1"/>
          <p:nvPr/>
        </p:nvSpPr>
        <p:spPr bwMode="auto">
          <a:xfrm>
            <a:off x="2339975" y="6003925"/>
            <a:ext cx="517525" cy="338138"/>
          </a:xfrm>
          <a:prstGeom prst="rect">
            <a:avLst/>
          </a:prstGeom>
          <a:noFill/>
        </p:spPr>
        <p:txBody>
          <a:bodyPr wrap="none">
            <a:spAutoFit/>
          </a:bodyPr>
          <a:lstStyle/>
          <a:p>
            <a:pPr>
              <a:defRPr/>
            </a:pPr>
            <a:r>
              <a:rPr lang="en-ZA" sz="1600" dirty="0">
                <a:solidFill>
                  <a:srgbClr val="FF0000"/>
                </a:solidFill>
                <a:latin typeface="+mj-lt"/>
              </a:rPr>
              <a:t>-2-2</a:t>
            </a:r>
            <a:endParaRPr lang="en-GB" sz="1600" dirty="0">
              <a:solidFill>
                <a:srgbClr val="FF0000"/>
              </a:solidFill>
              <a:latin typeface="+mj-lt"/>
            </a:endParaRPr>
          </a:p>
        </p:txBody>
      </p:sp>
      <p:sp>
        <p:nvSpPr>
          <p:cNvPr id="147" name="TextBox 146"/>
          <p:cNvSpPr txBox="1"/>
          <p:nvPr/>
        </p:nvSpPr>
        <p:spPr bwMode="auto">
          <a:xfrm>
            <a:off x="4949825" y="349250"/>
            <a:ext cx="396875" cy="338138"/>
          </a:xfrm>
          <a:prstGeom prst="rect">
            <a:avLst/>
          </a:prstGeom>
          <a:noFill/>
        </p:spPr>
        <p:txBody>
          <a:bodyPr wrap="none">
            <a:spAutoFit/>
          </a:bodyPr>
          <a:lstStyle/>
          <a:p>
            <a:pPr>
              <a:defRPr/>
            </a:pPr>
            <a:r>
              <a:rPr lang="en-ZA" sz="1600" dirty="0">
                <a:solidFill>
                  <a:srgbClr val="FF0000"/>
                </a:solidFill>
                <a:latin typeface="+mj-lt"/>
              </a:rPr>
              <a:t>12</a:t>
            </a:r>
            <a:endParaRPr lang="en-GB" sz="1600" dirty="0">
              <a:solidFill>
                <a:srgbClr val="FF0000"/>
              </a:solidFill>
              <a:latin typeface="+mj-lt"/>
            </a:endParaRPr>
          </a:p>
        </p:txBody>
      </p:sp>
      <p:sp>
        <p:nvSpPr>
          <p:cNvPr id="148" name="TextBox 147"/>
          <p:cNvSpPr txBox="1"/>
          <p:nvPr/>
        </p:nvSpPr>
        <p:spPr bwMode="auto">
          <a:xfrm>
            <a:off x="4103688" y="500063"/>
            <a:ext cx="396875" cy="338137"/>
          </a:xfrm>
          <a:prstGeom prst="rect">
            <a:avLst/>
          </a:prstGeom>
          <a:noFill/>
        </p:spPr>
        <p:txBody>
          <a:bodyPr wrap="none">
            <a:spAutoFit/>
          </a:bodyPr>
          <a:lstStyle/>
          <a:p>
            <a:pPr>
              <a:defRPr/>
            </a:pPr>
            <a:r>
              <a:rPr lang="en-ZA" sz="1600" dirty="0">
                <a:solidFill>
                  <a:srgbClr val="FF0000"/>
                </a:solidFill>
                <a:latin typeface="+mj-lt"/>
              </a:rPr>
              <a:t>02</a:t>
            </a:r>
            <a:endParaRPr lang="en-GB" sz="1600" dirty="0">
              <a:solidFill>
                <a:srgbClr val="FF0000"/>
              </a:solidFill>
              <a:latin typeface="+mj-lt"/>
            </a:endParaRPr>
          </a:p>
        </p:txBody>
      </p:sp>
      <p:sp>
        <p:nvSpPr>
          <p:cNvPr id="149" name="TextBox 148"/>
          <p:cNvSpPr txBox="1"/>
          <p:nvPr/>
        </p:nvSpPr>
        <p:spPr bwMode="auto">
          <a:xfrm>
            <a:off x="5830888" y="188913"/>
            <a:ext cx="396875" cy="338137"/>
          </a:xfrm>
          <a:prstGeom prst="rect">
            <a:avLst/>
          </a:prstGeom>
          <a:noFill/>
        </p:spPr>
        <p:txBody>
          <a:bodyPr wrap="none">
            <a:spAutoFit/>
          </a:bodyPr>
          <a:lstStyle/>
          <a:p>
            <a:pPr>
              <a:defRPr/>
            </a:pPr>
            <a:r>
              <a:rPr lang="en-ZA" sz="1600" dirty="0">
                <a:solidFill>
                  <a:srgbClr val="FF0000"/>
                </a:solidFill>
                <a:latin typeface="+mj-lt"/>
              </a:rPr>
              <a:t>22</a:t>
            </a:r>
            <a:endParaRPr lang="en-GB" sz="1600" dirty="0">
              <a:solidFill>
                <a:srgbClr val="FF0000"/>
              </a:solidFill>
              <a:latin typeface="+mj-lt"/>
            </a:endParaRPr>
          </a:p>
        </p:txBody>
      </p:sp>
      <p:sp>
        <p:nvSpPr>
          <p:cNvPr id="150" name="TextBox 149"/>
          <p:cNvSpPr txBox="1"/>
          <p:nvPr/>
        </p:nvSpPr>
        <p:spPr bwMode="auto">
          <a:xfrm>
            <a:off x="3240088" y="628650"/>
            <a:ext cx="455612" cy="338138"/>
          </a:xfrm>
          <a:prstGeom prst="rect">
            <a:avLst/>
          </a:prstGeom>
          <a:noFill/>
        </p:spPr>
        <p:txBody>
          <a:bodyPr wrap="none">
            <a:spAutoFit/>
          </a:bodyPr>
          <a:lstStyle/>
          <a:p>
            <a:pPr>
              <a:defRPr/>
            </a:pPr>
            <a:r>
              <a:rPr lang="en-ZA" sz="1600" dirty="0">
                <a:solidFill>
                  <a:srgbClr val="FF0000"/>
                </a:solidFill>
                <a:latin typeface="+mj-lt"/>
              </a:rPr>
              <a:t>-12</a:t>
            </a:r>
            <a:endParaRPr lang="en-GB" sz="1600" dirty="0">
              <a:solidFill>
                <a:srgbClr val="FF0000"/>
              </a:solidFill>
              <a:latin typeface="+mj-lt"/>
            </a:endParaRPr>
          </a:p>
        </p:txBody>
      </p:sp>
      <p:sp>
        <p:nvSpPr>
          <p:cNvPr id="151" name="TextBox 150"/>
          <p:cNvSpPr txBox="1"/>
          <p:nvPr/>
        </p:nvSpPr>
        <p:spPr bwMode="auto">
          <a:xfrm>
            <a:off x="2376488" y="773113"/>
            <a:ext cx="455612" cy="338137"/>
          </a:xfrm>
          <a:prstGeom prst="rect">
            <a:avLst/>
          </a:prstGeom>
          <a:noFill/>
        </p:spPr>
        <p:txBody>
          <a:bodyPr wrap="none">
            <a:spAutoFit/>
          </a:bodyPr>
          <a:lstStyle/>
          <a:p>
            <a:pPr>
              <a:defRPr/>
            </a:pPr>
            <a:r>
              <a:rPr lang="en-ZA" sz="1600" dirty="0">
                <a:solidFill>
                  <a:srgbClr val="FF0000"/>
                </a:solidFill>
                <a:latin typeface="+mj-lt"/>
              </a:rPr>
              <a:t>-22</a:t>
            </a:r>
            <a:endParaRPr lang="en-GB" sz="1600" dirty="0">
              <a:solidFill>
                <a:srgbClr val="FF0000"/>
              </a:solidFill>
              <a:latin typeface="+mj-lt"/>
            </a:endParaRPr>
          </a:p>
        </p:txBody>
      </p:sp>
      <p:grpSp>
        <p:nvGrpSpPr>
          <p:cNvPr id="22578" name="Group 69"/>
          <p:cNvGrpSpPr>
            <a:grpSpLocks/>
          </p:cNvGrpSpPr>
          <p:nvPr/>
        </p:nvGrpSpPr>
        <p:grpSpPr bwMode="auto">
          <a:xfrm>
            <a:off x="3681413" y="1882775"/>
            <a:ext cx="2938462" cy="1892300"/>
            <a:chOff x="3682052" y="1882077"/>
            <a:chExt cx="2937247" cy="1892850"/>
          </a:xfrm>
        </p:grpSpPr>
        <p:cxnSp>
          <p:nvCxnSpPr>
            <p:cNvPr id="71" name="Straight Connector 70"/>
            <p:cNvCxnSpPr/>
            <p:nvPr/>
          </p:nvCxnSpPr>
          <p:spPr>
            <a:xfrm>
              <a:off x="4521492" y="3438279"/>
              <a:ext cx="206607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74031" y="1939244"/>
              <a:ext cx="547461" cy="14958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41688" y="1950360"/>
              <a:ext cx="545874" cy="14942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53402" y="1950360"/>
              <a:ext cx="206607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2589" name="TextBox 77"/>
            <p:cNvSpPr txBox="1">
              <a:spLocks noChangeArrowheads="1"/>
            </p:cNvSpPr>
            <p:nvPr/>
          </p:nvSpPr>
          <p:spPr bwMode="auto">
            <a:xfrm>
              <a:off x="3682052" y="1882077"/>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000" i="1">
                  <a:solidFill>
                    <a:srgbClr val="00B050"/>
                  </a:solidFill>
                </a:rPr>
                <a:t>b</a:t>
              </a:r>
              <a:endParaRPr lang="en-GB" altLang="en-US" sz="2000" i="1">
                <a:solidFill>
                  <a:srgbClr val="00B050"/>
                </a:solidFill>
              </a:endParaRPr>
            </a:p>
          </p:txBody>
        </p:sp>
        <p:sp>
          <p:nvSpPr>
            <p:cNvPr id="22590" name="TextBox 78"/>
            <p:cNvSpPr txBox="1">
              <a:spLocks noChangeArrowheads="1"/>
            </p:cNvSpPr>
            <p:nvPr/>
          </p:nvSpPr>
          <p:spPr bwMode="auto">
            <a:xfrm>
              <a:off x="6291965" y="3374817"/>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000" i="1">
                  <a:solidFill>
                    <a:srgbClr val="00B050"/>
                  </a:solidFill>
                </a:rPr>
                <a:t>a</a:t>
              </a:r>
              <a:endParaRPr lang="en-GB" altLang="en-US" sz="2000" i="1">
                <a:solidFill>
                  <a:srgbClr val="00B050"/>
                </a:solidFill>
              </a:endParaRPr>
            </a:p>
          </p:txBody>
        </p:sp>
      </p:grpSp>
      <p:grpSp>
        <p:nvGrpSpPr>
          <p:cNvPr id="22579" name="Group 24"/>
          <p:cNvGrpSpPr>
            <a:grpSpLocks/>
          </p:cNvGrpSpPr>
          <p:nvPr/>
        </p:nvGrpSpPr>
        <p:grpSpPr bwMode="auto">
          <a:xfrm>
            <a:off x="2638425" y="1582738"/>
            <a:ext cx="3771900" cy="1187450"/>
            <a:chOff x="2638027" y="1582430"/>
            <a:chExt cx="3771997" cy="1187465"/>
          </a:xfrm>
        </p:grpSpPr>
        <p:sp>
          <p:nvSpPr>
            <p:cNvPr id="53" name="TextBox 52"/>
            <p:cNvSpPr txBox="1"/>
            <p:nvPr/>
          </p:nvSpPr>
          <p:spPr bwMode="auto">
            <a:xfrm>
              <a:off x="5173330" y="1731657"/>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31" name="TextBox 30"/>
            <p:cNvSpPr txBox="1"/>
            <p:nvPr/>
          </p:nvSpPr>
          <p:spPr bwMode="auto">
            <a:xfrm>
              <a:off x="4327170" y="1882471"/>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72" name="TextBox 71"/>
            <p:cNvSpPr txBox="1"/>
            <p:nvPr/>
          </p:nvSpPr>
          <p:spPr bwMode="auto">
            <a:xfrm>
              <a:off x="3481012" y="2036461"/>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75" name="TextBox 74"/>
            <p:cNvSpPr txBox="1"/>
            <p:nvPr/>
          </p:nvSpPr>
          <p:spPr bwMode="auto">
            <a:xfrm>
              <a:off x="2638027" y="2185688"/>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77" name="TextBox 76"/>
            <p:cNvSpPr txBox="1"/>
            <p:nvPr/>
          </p:nvSpPr>
          <p:spPr bwMode="auto">
            <a:xfrm>
              <a:off x="6021077" y="1582430"/>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714375" y="34385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4375" y="50006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4375" y="1928813"/>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5000000" flipH="1">
            <a:off x="2001044"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5000000" flipH="1">
            <a:off x="-72231"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5000000" flipH="1">
            <a:off x="4072731" y="3688557"/>
            <a:ext cx="5214937" cy="0"/>
          </a:xfrm>
          <a:prstGeom prst="line">
            <a:avLst/>
          </a:prstGeom>
        </p:spPr>
        <p:style>
          <a:lnRef idx="1">
            <a:schemeClr val="dk1"/>
          </a:lnRef>
          <a:fillRef idx="0">
            <a:schemeClr val="dk1"/>
          </a:fillRef>
          <a:effectRef idx="0">
            <a:schemeClr val="dk1"/>
          </a:effectRef>
          <a:fontRef idx="minor">
            <a:schemeClr val="tx1"/>
          </a:fontRef>
        </p:style>
      </p:cxnSp>
      <p:sp>
        <p:nvSpPr>
          <p:cNvPr id="24585"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4586" name="Rectangle 3"/>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8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4588" name="Rectangle 6"/>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cxnSp>
        <p:nvCxnSpPr>
          <p:cNvPr id="4" name="Straight Connector 3"/>
          <p:cNvCxnSpPr/>
          <p:nvPr/>
        </p:nvCxnSpPr>
        <p:spPr>
          <a:xfrm flipV="1">
            <a:off x="4521200" y="2116138"/>
            <a:ext cx="0" cy="12969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500563" y="3255963"/>
            <a:ext cx="857250" cy="1730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368925" y="1971675"/>
            <a:ext cx="0"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525963" y="1951038"/>
            <a:ext cx="857250" cy="173037"/>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4593" name="Group 54"/>
          <p:cNvGrpSpPr>
            <a:grpSpLocks/>
          </p:cNvGrpSpPr>
          <p:nvPr/>
        </p:nvGrpSpPr>
        <p:grpSpPr bwMode="auto">
          <a:xfrm>
            <a:off x="4986338" y="1660525"/>
            <a:ext cx="576262" cy="655638"/>
            <a:chOff x="4500562" y="2571744"/>
            <a:chExt cx="577116" cy="656213"/>
          </a:xfrm>
        </p:grpSpPr>
        <p:sp>
          <p:nvSpPr>
            <p:cNvPr id="53" name="TextBox 52"/>
            <p:cNvSpPr txBox="1"/>
            <p:nvPr/>
          </p:nvSpPr>
          <p:spPr>
            <a:xfrm>
              <a:off x="4688165" y="2643245"/>
              <a:ext cx="389513" cy="584712"/>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54" name="TextBox 53"/>
            <p:cNvSpPr txBox="1"/>
            <p:nvPr/>
          </p:nvSpPr>
          <p:spPr>
            <a:xfrm>
              <a:off x="4500562" y="2571744"/>
              <a:ext cx="397463" cy="338435"/>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grpSp>
      <p:grpSp>
        <p:nvGrpSpPr>
          <p:cNvPr id="24594" name="Group 54"/>
          <p:cNvGrpSpPr>
            <a:grpSpLocks/>
          </p:cNvGrpSpPr>
          <p:nvPr/>
        </p:nvGrpSpPr>
        <p:grpSpPr bwMode="auto">
          <a:xfrm>
            <a:off x="4984750" y="2957513"/>
            <a:ext cx="576263" cy="655637"/>
            <a:chOff x="4500562" y="2571744"/>
            <a:chExt cx="577116" cy="656213"/>
          </a:xfrm>
        </p:grpSpPr>
        <p:sp>
          <p:nvSpPr>
            <p:cNvPr id="34" name="TextBox 33"/>
            <p:cNvSpPr txBox="1"/>
            <p:nvPr/>
          </p:nvSpPr>
          <p:spPr>
            <a:xfrm>
              <a:off x="4688164" y="2643244"/>
              <a:ext cx="389514" cy="584713"/>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35" name="TextBox 34"/>
            <p:cNvSpPr txBox="1"/>
            <p:nvPr/>
          </p:nvSpPr>
          <p:spPr>
            <a:xfrm>
              <a:off x="4500562" y="2571744"/>
              <a:ext cx="394283" cy="338434"/>
            </a:xfrm>
            <a:prstGeom prst="rect">
              <a:avLst/>
            </a:prstGeom>
            <a:noFill/>
          </p:spPr>
          <p:txBody>
            <a:bodyPr wrap="none">
              <a:spAutoFit/>
            </a:bodyPr>
            <a:lstStyle/>
            <a:p>
              <a:pPr>
                <a:defRPr/>
              </a:pPr>
              <a:r>
                <a:rPr lang="en-ZA" sz="1600" dirty="0">
                  <a:solidFill>
                    <a:srgbClr val="FF0000"/>
                  </a:solidFill>
                  <a:latin typeface="+mj-lt"/>
                </a:rPr>
                <a:t>10</a:t>
              </a:r>
              <a:endParaRPr lang="en-GB" sz="1600" dirty="0">
                <a:solidFill>
                  <a:srgbClr val="FF0000"/>
                </a:solidFill>
                <a:latin typeface="+mj-lt"/>
              </a:endParaRPr>
            </a:p>
          </p:txBody>
        </p:sp>
      </p:grpSp>
      <p:sp>
        <p:nvSpPr>
          <p:cNvPr id="56" name="TextBox 55"/>
          <p:cNvSpPr txBox="1"/>
          <p:nvPr/>
        </p:nvSpPr>
        <p:spPr bwMode="auto">
          <a:xfrm>
            <a:off x="4313238" y="3371850"/>
            <a:ext cx="288925" cy="338138"/>
          </a:xfrm>
          <a:prstGeom prst="rect">
            <a:avLst/>
          </a:prstGeom>
          <a:noFill/>
        </p:spPr>
        <p:txBody>
          <a:bodyPr wrap="none">
            <a:spAutoFit/>
          </a:bodyPr>
          <a:lstStyle/>
          <a:p>
            <a:pPr>
              <a:defRPr/>
            </a:pPr>
            <a:r>
              <a:rPr lang="en-ZA" sz="1600" dirty="0">
                <a:latin typeface="+mj-lt"/>
              </a:rPr>
              <a:t>0</a:t>
            </a:r>
            <a:endParaRPr lang="en-GB" sz="1600" dirty="0">
              <a:latin typeface="+mj-lt"/>
            </a:endParaRPr>
          </a:p>
        </p:txBody>
      </p:sp>
      <p:grpSp>
        <p:nvGrpSpPr>
          <p:cNvPr id="24596" name="Group 2"/>
          <p:cNvGrpSpPr>
            <a:grpSpLocks/>
          </p:cNvGrpSpPr>
          <p:nvPr/>
        </p:nvGrpSpPr>
        <p:grpSpPr bwMode="auto">
          <a:xfrm>
            <a:off x="3681413" y="1882775"/>
            <a:ext cx="2938462" cy="1892300"/>
            <a:chOff x="3682052" y="1882077"/>
            <a:chExt cx="2937247" cy="1892850"/>
          </a:xfrm>
        </p:grpSpPr>
        <p:cxnSp>
          <p:nvCxnSpPr>
            <p:cNvPr id="9" name="Straight Connector 8"/>
            <p:cNvCxnSpPr/>
            <p:nvPr/>
          </p:nvCxnSpPr>
          <p:spPr>
            <a:xfrm>
              <a:off x="4521492" y="3438279"/>
              <a:ext cx="206607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74031" y="1939244"/>
              <a:ext cx="547461" cy="14958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41688" y="1950360"/>
              <a:ext cx="545874" cy="14942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53402" y="1950360"/>
              <a:ext cx="206607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606" name="TextBox 56"/>
            <p:cNvSpPr txBox="1">
              <a:spLocks noChangeArrowheads="1"/>
            </p:cNvSpPr>
            <p:nvPr/>
          </p:nvSpPr>
          <p:spPr bwMode="auto">
            <a:xfrm>
              <a:off x="3682052" y="1882077"/>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000" i="1">
                  <a:solidFill>
                    <a:srgbClr val="00B050"/>
                  </a:solidFill>
                </a:rPr>
                <a:t>b</a:t>
              </a:r>
              <a:endParaRPr lang="en-GB" altLang="en-US" sz="2000" i="1">
                <a:solidFill>
                  <a:srgbClr val="00B050"/>
                </a:solidFill>
              </a:endParaRPr>
            </a:p>
          </p:txBody>
        </p:sp>
        <p:sp>
          <p:nvSpPr>
            <p:cNvPr id="24607" name="TextBox 57"/>
            <p:cNvSpPr txBox="1">
              <a:spLocks noChangeArrowheads="1"/>
            </p:cNvSpPr>
            <p:nvPr/>
          </p:nvSpPr>
          <p:spPr bwMode="auto">
            <a:xfrm>
              <a:off x="6291965" y="3374817"/>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000" i="1">
                  <a:solidFill>
                    <a:srgbClr val="00B050"/>
                  </a:solidFill>
                </a:rPr>
                <a:t>a</a:t>
              </a:r>
              <a:endParaRPr lang="en-GB" altLang="en-US" sz="2000" i="1">
                <a:solidFill>
                  <a:srgbClr val="00B050"/>
                </a:solidFill>
              </a:endParaRPr>
            </a:p>
          </p:txBody>
        </p:sp>
      </p:grpSp>
      <p:sp>
        <p:nvSpPr>
          <p:cNvPr id="24597" name="Rectangle 58"/>
          <p:cNvSpPr>
            <a:spLocks noChangeArrowheads="1"/>
          </p:cNvSpPr>
          <p:nvPr/>
        </p:nvSpPr>
        <p:spPr bwMode="auto">
          <a:xfrm>
            <a:off x="4117894" y="2034034"/>
            <a:ext cx="476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400" i="1" dirty="0">
                <a:solidFill>
                  <a:schemeClr val="accent1"/>
                </a:solidFill>
              </a:rPr>
              <a:t>b</a:t>
            </a:r>
            <a:r>
              <a:rPr lang="en-ZA" altLang="en-US" sz="2400" i="1" dirty="0" smtClean="0">
                <a:solidFill>
                  <a:schemeClr val="accent1"/>
                </a:solidFill>
              </a:rPr>
              <a:t>*</a:t>
            </a:r>
            <a:endParaRPr lang="en-GB" altLang="en-US" sz="2400" i="1" dirty="0">
              <a:solidFill>
                <a:schemeClr val="accent1"/>
              </a:solidFill>
            </a:endParaRPr>
          </a:p>
        </p:txBody>
      </p:sp>
      <p:grpSp>
        <p:nvGrpSpPr>
          <p:cNvPr id="24598" name="Group 54"/>
          <p:cNvGrpSpPr>
            <a:grpSpLocks/>
          </p:cNvGrpSpPr>
          <p:nvPr/>
        </p:nvGrpSpPr>
        <p:grpSpPr bwMode="auto">
          <a:xfrm>
            <a:off x="4140200" y="1811338"/>
            <a:ext cx="576265" cy="655637"/>
            <a:chOff x="4500562" y="2571744"/>
            <a:chExt cx="577118" cy="656213"/>
          </a:xfrm>
        </p:grpSpPr>
        <p:sp>
          <p:nvSpPr>
            <p:cNvPr id="31" name="TextBox 30"/>
            <p:cNvSpPr txBox="1"/>
            <p:nvPr/>
          </p:nvSpPr>
          <p:spPr>
            <a:xfrm>
              <a:off x="4688166" y="2643244"/>
              <a:ext cx="389514" cy="584713"/>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32" name="TextBox 31"/>
            <p:cNvSpPr txBox="1"/>
            <p:nvPr/>
          </p:nvSpPr>
          <p:spPr>
            <a:xfrm>
              <a:off x="4500562" y="2571744"/>
              <a:ext cx="397462" cy="338434"/>
            </a:xfrm>
            <a:prstGeom prst="rect">
              <a:avLst/>
            </a:prstGeom>
            <a:noFill/>
          </p:spPr>
          <p:txBody>
            <a:bodyPr wrap="none">
              <a:spAutoFit/>
            </a:bodyPr>
            <a:lstStyle/>
            <a:p>
              <a:pPr>
                <a:defRPr/>
              </a:pPr>
              <a:r>
                <a:rPr lang="en-ZA" sz="1600" dirty="0">
                  <a:solidFill>
                    <a:srgbClr val="FF0000"/>
                  </a:solidFill>
                  <a:latin typeface="+mj-lt"/>
                </a:rPr>
                <a:t>01</a:t>
              </a:r>
              <a:endParaRPr lang="en-GB" sz="1600" dirty="0">
                <a:solidFill>
                  <a:srgbClr val="FF0000"/>
                </a:solidFill>
                <a:latin typeface="+mj-lt"/>
              </a:endParaRPr>
            </a:p>
          </p:txBody>
        </p:sp>
      </p:grpSp>
      <p:sp>
        <p:nvSpPr>
          <p:cNvPr id="24599" name="Rectangle 36"/>
          <p:cNvSpPr>
            <a:spLocks noChangeArrowheads="1"/>
          </p:cNvSpPr>
          <p:nvPr/>
        </p:nvSpPr>
        <p:spPr bwMode="auto">
          <a:xfrm>
            <a:off x="5360876" y="3019891"/>
            <a:ext cx="476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400" i="1" dirty="0">
                <a:solidFill>
                  <a:schemeClr val="accent1"/>
                </a:solidFill>
              </a:rPr>
              <a:t>a*</a:t>
            </a:r>
            <a:endParaRPr lang="en-GB" altLang="en-US" sz="2400" i="1" dirty="0">
              <a:solidFill>
                <a:schemeClr val="accent1"/>
              </a:solidFill>
            </a:endParaRPr>
          </a:p>
        </p:txBody>
      </p:sp>
      <p:sp>
        <p:nvSpPr>
          <p:cNvPr id="36" name="Rectangle 35"/>
          <p:cNvSpPr/>
          <p:nvPr/>
        </p:nvSpPr>
        <p:spPr>
          <a:xfrm>
            <a:off x="0" y="0"/>
            <a:ext cx="9144000" cy="584775"/>
          </a:xfrm>
          <a:prstGeom prst="rect">
            <a:avLst/>
          </a:prstGeom>
        </p:spPr>
        <p:txBody>
          <a:bodyPr>
            <a:spAutoFit/>
          </a:bodyPr>
          <a:lstStyle/>
          <a:p>
            <a:pPr algn="ctr">
              <a:defRPr/>
            </a:pPr>
            <a:r>
              <a:rPr lang="en-Z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R.L. can be defined by its own unit cell</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7" name="Rectangle 36"/>
          <p:cNvSpPr>
            <a:spLocks noChangeArrowheads="1"/>
          </p:cNvSpPr>
          <p:nvPr/>
        </p:nvSpPr>
        <p:spPr bwMode="auto">
          <a:xfrm>
            <a:off x="4503826" y="2901747"/>
            <a:ext cx="431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400" i="1" dirty="0" smtClean="0">
                <a:solidFill>
                  <a:schemeClr val="accent1"/>
                </a:solidFill>
                <a:sym typeface="Symbol" panose="05050102010706020507" pitchFamily="18" charset="2"/>
              </a:rPr>
              <a:t></a:t>
            </a:r>
            <a:r>
              <a:rPr lang="en-ZA" altLang="en-US" sz="2400" i="1" dirty="0" smtClean="0">
                <a:solidFill>
                  <a:schemeClr val="accent1"/>
                </a:solidFill>
              </a:rPr>
              <a:t>*</a:t>
            </a:r>
            <a:endParaRPr lang="en-GB" altLang="en-US" sz="2400" i="1" dirty="0">
              <a:solidFill>
                <a:schemeClr val="accent1"/>
              </a:solidFill>
            </a:endParaRPr>
          </a:p>
        </p:txBody>
      </p:sp>
      <p:sp>
        <p:nvSpPr>
          <p:cNvPr id="39" name="Arc 38"/>
          <p:cNvSpPr/>
          <p:nvPr/>
        </p:nvSpPr>
        <p:spPr>
          <a:xfrm>
            <a:off x="4259013" y="2909371"/>
            <a:ext cx="794702" cy="697429"/>
          </a:xfrm>
          <a:prstGeom prst="arc">
            <a:avLst>
              <a:gd name="adj1" fmla="val 14873346"/>
              <a:gd name="adj2" fmla="val 190788"/>
            </a:avLst>
          </a:prstGeom>
          <a:ln w="12700">
            <a:solidFill>
              <a:schemeClr val="accent1"/>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68760"/>
            <a:ext cx="8103822" cy="4770537"/>
          </a:xfrm>
          <a:prstGeom prst="rect">
            <a:avLst/>
          </a:prstGeom>
          <a:noFill/>
        </p:spPr>
        <p:txBody>
          <a:bodyPr wrap="none">
            <a:spAutoFit/>
          </a:bodyPr>
          <a:lstStyle/>
          <a:p>
            <a:pPr marL="360363" indent="-360363">
              <a:spcAft>
                <a:spcPts val="2400"/>
              </a:spcAft>
              <a:buFont typeface="Arial" pitchFamily="34" charset="0"/>
              <a:buChar char="•"/>
              <a:defRPr/>
            </a:pPr>
            <a:r>
              <a:rPr lang="en-ZA" sz="2800" dirty="0" smtClean="0"/>
              <a:t>The reciprocal lattice is a regular lattice too</a:t>
            </a:r>
          </a:p>
          <a:p>
            <a:pPr marL="360363" indent="-360363">
              <a:spcAft>
                <a:spcPts val="2400"/>
              </a:spcAft>
              <a:buFont typeface="Arial" pitchFamily="34" charset="0"/>
              <a:buChar char="•"/>
              <a:defRPr/>
            </a:pPr>
            <a:r>
              <a:rPr lang="en-ZA" sz="2800" i="1" dirty="0" err="1" smtClean="0"/>
              <a:t>hk</a:t>
            </a:r>
            <a:r>
              <a:rPr lang="en-ZA" sz="2800" dirty="0" smtClean="0"/>
              <a:t> in </a:t>
            </a:r>
            <a:r>
              <a:rPr lang="en-ZA" sz="2800" dirty="0"/>
              <a:t>opposite direction to –</a:t>
            </a:r>
            <a:r>
              <a:rPr lang="en-ZA" sz="2800" i="1" dirty="0"/>
              <a:t>h</a:t>
            </a:r>
            <a:r>
              <a:rPr lang="en-ZA" sz="2800" dirty="0"/>
              <a:t> – </a:t>
            </a:r>
            <a:r>
              <a:rPr lang="en-ZA" sz="2800" i="1" dirty="0"/>
              <a:t>k</a:t>
            </a:r>
          </a:p>
          <a:p>
            <a:pPr marL="360363" indent="-360363">
              <a:spcAft>
                <a:spcPts val="2400"/>
              </a:spcAft>
              <a:buFont typeface="Arial" pitchFamily="34" charset="0"/>
              <a:buChar char="•"/>
              <a:defRPr/>
            </a:pPr>
            <a:r>
              <a:rPr lang="en-ZA" sz="2800" dirty="0"/>
              <a:t>Each R.L. point </a:t>
            </a:r>
            <a:r>
              <a:rPr lang="en-ZA" sz="2800" i="1" dirty="0" err="1"/>
              <a:t>hk</a:t>
            </a:r>
            <a:r>
              <a:rPr lang="en-ZA" sz="2800" dirty="0"/>
              <a:t> is drawn on a line</a:t>
            </a:r>
            <a:r>
              <a:rPr lang="en-ZA" sz="2800" dirty="0">
                <a:sym typeface="Symbol"/>
              </a:rPr>
              <a:t> to </a:t>
            </a:r>
            <a:br>
              <a:rPr lang="en-ZA" sz="2800" dirty="0">
                <a:sym typeface="Symbol"/>
              </a:rPr>
            </a:br>
            <a:r>
              <a:rPr lang="en-ZA" sz="2800" dirty="0">
                <a:sym typeface="Symbol"/>
              </a:rPr>
              <a:t>the (</a:t>
            </a:r>
            <a:r>
              <a:rPr lang="en-ZA" sz="2800" i="1" dirty="0" err="1">
                <a:sym typeface="Symbol"/>
              </a:rPr>
              <a:t>hk</a:t>
            </a:r>
            <a:r>
              <a:rPr lang="en-ZA" sz="2800" dirty="0">
                <a:sym typeface="Symbol"/>
              </a:rPr>
              <a:t>) real-space line (plane in 3D), and </a:t>
            </a:r>
            <a:br>
              <a:rPr lang="en-ZA" sz="2800" dirty="0">
                <a:sym typeface="Symbol"/>
              </a:rPr>
            </a:br>
            <a:r>
              <a:rPr lang="en-ZA" sz="2800" dirty="0">
                <a:sym typeface="Symbol"/>
              </a:rPr>
              <a:t>at a distance of 1/</a:t>
            </a:r>
            <a:r>
              <a:rPr lang="en-ZA" sz="2800" i="1" dirty="0" err="1">
                <a:sym typeface="Symbol"/>
              </a:rPr>
              <a:t>d</a:t>
            </a:r>
            <a:r>
              <a:rPr lang="en-ZA" sz="2800" i="1" baseline="-25000" dirty="0" err="1">
                <a:sym typeface="Symbol"/>
              </a:rPr>
              <a:t>hk</a:t>
            </a:r>
            <a:r>
              <a:rPr lang="en-ZA" sz="2800" dirty="0">
                <a:sym typeface="Symbol"/>
              </a:rPr>
              <a:t> from the origin</a:t>
            </a:r>
          </a:p>
          <a:p>
            <a:pPr marL="360363" indent="-360363">
              <a:spcAft>
                <a:spcPts val="2400"/>
              </a:spcAft>
              <a:buFont typeface="Arial" pitchFamily="34" charset="0"/>
              <a:buChar char="•"/>
              <a:defRPr/>
            </a:pPr>
            <a:r>
              <a:rPr lang="en-ZA" sz="2800" dirty="0">
                <a:sym typeface="Symbol"/>
              </a:rPr>
              <a:t>There is a distinct geometrical relationship </a:t>
            </a:r>
            <a:br>
              <a:rPr lang="en-ZA" sz="2800" dirty="0">
                <a:sym typeface="Symbol"/>
              </a:rPr>
            </a:br>
            <a:r>
              <a:rPr lang="en-ZA" sz="2800" dirty="0">
                <a:sym typeface="Symbol"/>
              </a:rPr>
              <a:t>between the R.L. and the real-space </a:t>
            </a:r>
            <a:r>
              <a:rPr lang="en-ZA" sz="2800" dirty="0" smtClean="0">
                <a:sym typeface="Symbol"/>
              </a:rPr>
              <a:t>lattice</a:t>
            </a:r>
          </a:p>
          <a:p>
            <a:pPr marL="360363" indent="-360363">
              <a:spcAft>
                <a:spcPts val="2400"/>
              </a:spcAft>
              <a:buFont typeface="Arial" pitchFamily="34" charset="0"/>
              <a:buChar char="•"/>
              <a:defRPr/>
            </a:pPr>
            <a:r>
              <a:rPr lang="en-US" sz="2800" dirty="0" smtClean="0">
                <a:sym typeface="Symbol"/>
              </a:rPr>
              <a:t>The scale at which the R.L. is drawn is arbitrary</a:t>
            </a:r>
            <a:endParaRPr lang="en-GB" sz="2800" dirty="0"/>
          </a:p>
        </p:txBody>
      </p:sp>
      <p:sp>
        <p:nvSpPr>
          <p:cNvPr id="3" name="Rectangle 2"/>
          <p:cNvSpPr/>
          <p:nvPr/>
        </p:nvSpPr>
        <p:spPr>
          <a:xfrm>
            <a:off x="0" y="0"/>
            <a:ext cx="9144000" cy="584775"/>
          </a:xfrm>
          <a:prstGeom prst="rect">
            <a:avLst/>
          </a:prstGeom>
        </p:spPr>
        <p:txBody>
          <a:bodyPr>
            <a:spAutoFit/>
          </a:bodyPr>
          <a:lstStyle/>
          <a:p>
            <a:pPr algn="ctr">
              <a:defRPr/>
            </a:pPr>
            <a:r>
              <a:rPr lang="en-Z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Take-home Messages</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IMG_079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908050"/>
            <a:ext cx="6840537" cy="509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esktop_pict.jpg"/>
          <p:cNvPicPr>
            <a:picLocks noChangeAspect="1"/>
          </p:cNvPicPr>
          <p:nvPr/>
        </p:nvPicPr>
        <p:blipFill>
          <a:blip r:embed="rId4"/>
          <a:srcRect t="313" r="747" b="1305"/>
          <a:stretch>
            <a:fillRect/>
          </a:stretch>
        </p:blipFill>
        <p:spPr>
          <a:xfrm>
            <a:off x="214313" y="3357563"/>
            <a:ext cx="3275012" cy="329723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410" y="0"/>
            <a:ext cx="9144000" cy="584775"/>
          </a:xfrm>
          <a:prstGeom prst="rect">
            <a:avLst/>
          </a:prstGeom>
        </p:spPr>
        <p:txBody>
          <a:bodyPr>
            <a:spAutoFit/>
          </a:bodyPr>
          <a:lstStyle/>
          <a:p>
            <a:pPr algn="ctr">
              <a:defRPr/>
            </a:pPr>
            <a:r>
              <a:rPr lang="en-Z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Diffraction Geometry and the Ewald 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aul-peter-ewald-1-sized"/>
          <p:cNvPicPr>
            <a:picLocks noChangeAspect="1" noChangeArrowheads="1"/>
          </p:cNvPicPr>
          <p:nvPr/>
        </p:nvPicPr>
        <p:blipFill>
          <a:blip r:embed="rId3"/>
          <a:srcRect l="1424"/>
          <a:stretch>
            <a:fillRect/>
          </a:stretch>
        </p:blipFill>
        <p:spPr bwMode="auto">
          <a:xfrm>
            <a:off x="251520" y="1556792"/>
            <a:ext cx="2859087" cy="3527425"/>
          </a:xfrm>
          <a:prstGeom prst="rect">
            <a:avLst/>
          </a:prstGeom>
          <a:ln>
            <a:noFill/>
          </a:ln>
          <a:effectLst>
            <a:outerShdw blurRad="292100" dist="139700" dir="2700000" algn="tl" rotWithShape="0">
              <a:srgbClr val="333333">
                <a:alpha val="65000"/>
              </a:srgbClr>
            </a:outerShdw>
          </a:effectLst>
        </p:spPr>
      </p:pic>
      <p:sp>
        <p:nvSpPr>
          <p:cNvPr id="3" name="Text Box 6"/>
          <p:cNvSpPr txBox="1">
            <a:spLocks noChangeArrowheads="1"/>
          </p:cNvSpPr>
          <p:nvPr/>
        </p:nvSpPr>
        <p:spPr bwMode="auto">
          <a:xfrm>
            <a:off x="251520" y="5337175"/>
            <a:ext cx="2859087" cy="400110"/>
          </a:xfrm>
          <a:prstGeom prst="rect">
            <a:avLst/>
          </a:prstGeom>
          <a:noFill/>
          <a:ln w="9525">
            <a:noFill/>
            <a:miter lim="800000"/>
            <a:headEnd/>
            <a:tailEnd/>
          </a:ln>
          <a:effectLst/>
        </p:spPr>
        <p:txBody>
          <a:bodyPr wrap="square">
            <a:spAutoFit/>
          </a:bodyPr>
          <a:lstStyle/>
          <a:p>
            <a:pPr>
              <a:defRPr/>
            </a:pPr>
            <a:r>
              <a:rPr lang="en-US" sz="2000" dirty="0">
                <a:effectLst>
                  <a:outerShdw blurRad="38100" dist="38100" dir="2700000" algn="tl">
                    <a:srgbClr val="000000">
                      <a:alpha val="43137"/>
                    </a:srgbClr>
                  </a:outerShdw>
                </a:effectLst>
              </a:rPr>
              <a:t>Paul </a:t>
            </a:r>
            <a:r>
              <a:rPr lang="en-US" sz="2000" dirty="0" err="1">
                <a:effectLst>
                  <a:outerShdw blurRad="38100" dist="38100" dir="2700000" algn="tl">
                    <a:srgbClr val="000000">
                      <a:alpha val="43137"/>
                    </a:srgbClr>
                  </a:outerShdw>
                </a:effectLst>
              </a:rPr>
              <a:t>Ewald</a:t>
            </a:r>
            <a:r>
              <a:rPr lang="en-US" sz="2000" dirty="0">
                <a:effectLst>
                  <a:outerShdw blurRad="38100" dist="38100" dir="2700000" algn="tl">
                    <a:srgbClr val="000000">
                      <a:alpha val="43137"/>
                    </a:srgbClr>
                  </a:outerShdw>
                </a:effectLst>
              </a:rPr>
              <a:t>, 1888-1985</a:t>
            </a:r>
          </a:p>
        </p:txBody>
      </p:sp>
      <p:sp>
        <p:nvSpPr>
          <p:cNvPr id="7" name="Rectangle 6"/>
          <p:cNvSpPr/>
          <p:nvPr/>
        </p:nvSpPr>
        <p:spPr>
          <a:xfrm>
            <a:off x="16205" y="0"/>
            <a:ext cx="9144000" cy="1077218"/>
          </a:xfrm>
          <a:prstGeom prst="rect">
            <a:avLst/>
          </a:prstGeom>
        </p:spPr>
        <p:txBody>
          <a:bodyPr>
            <a:spAutoFit/>
          </a:bodyPr>
          <a:lstStyle/>
          <a:p>
            <a:pPr algn="ctr">
              <a:defRPr/>
            </a:pPr>
            <a:r>
              <a:rPr lang="en-Z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Ewald sphere construction is key to understanding diffraction geometry</a:t>
            </a: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3888" y="1340768"/>
            <a:ext cx="5206288" cy="451712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972056" y="4923190"/>
            <a:ext cx="851515" cy="369332"/>
          </a:xfrm>
          <a:prstGeom prst="rect">
            <a:avLst/>
          </a:prstGeom>
          <a:noFill/>
        </p:spPr>
        <p:txBody>
          <a:bodyPr wrap="none" rtlCol="0">
            <a:spAutoFit/>
          </a:bodyPr>
          <a:lstStyle/>
          <a:p>
            <a:r>
              <a:rPr lang="en-US" dirty="0" smtClean="0"/>
              <a:t>crysta</a:t>
            </a:r>
            <a:r>
              <a:rPr lang="en-US" dirty="0"/>
              <a:t>l</a:t>
            </a:r>
            <a:endParaRPr lang="en-ZA" dirty="0"/>
          </a:p>
        </p:txBody>
      </p:sp>
      <p:sp>
        <p:nvSpPr>
          <p:cNvPr id="8" name="TextBox 7"/>
          <p:cNvSpPr txBox="1"/>
          <p:nvPr/>
        </p:nvSpPr>
        <p:spPr>
          <a:xfrm>
            <a:off x="3347864" y="3343499"/>
            <a:ext cx="2236510" cy="369332"/>
          </a:xfrm>
          <a:prstGeom prst="rect">
            <a:avLst/>
          </a:prstGeom>
          <a:noFill/>
        </p:spPr>
        <p:txBody>
          <a:bodyPr wrap="none" rtlCol="0">
            <a:spAutoFit/>
          </a:bodyPr>
          <a:lstStyle/>
          <a:p>
            <a:r>
              <a:rPr lang="en-US" dirty="0" smtClean="0"/>
              <a:t>incident X-ray beam</a:t>
            </a:r>
            <a:endParaRPr lang="en-ZA" dirty="0"/>
          </a:p>
        </p:txBody>
      </p:sp>
      <p:cxnSp>
        <p:nvCxnSpPr>
          <p:cNvPr id="9" name="Straight Arrow Connector 8"/>
          <p:cNvCxnSpPr/>
          <p:nvPr/>
        </p:nvCxnSpPr>
        <p:spPr>
          <a:xfrm flipV="1">
            <a:off x="4775443" y="3720931"/>
            <a:ext cx="1142214" cy="12657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572359" y="2675645"/>
            <a:ext cx="1184940" cy="646331"/>
          </a:xfrm>
          <a:prstGeom prst="rect">
            <a:avLst/>
          </a:prstGeom>
          <a:noFill/>
        </p:spPr>
        <p:txBody>
          <a:bodyPr wrap="none" rtlCol="0">
            <a:spAutoFit/>
          </a:bodyPr>
          <a:lstStyle/>
          <a:p>
            <a:pPr algn="ctr"/>
            <a:r>
              <a:rPr lang="en-US" dirty="0" smtClean="0"/>
              <a:t>reciprocal</a:t>
            </a:r>
            <a:br>
              <a:rPr lang="en-US" dirty="0" smtClean="0"/>
            </a:br>
            <a:r>
              <a:rPr lang="en-US" dirty="0" smtClean="0"/>
              <a:t>lattice</a:t>
            </a:r>
            <a:endParaRPr lang="en-ZA" dirty="0"/>
          </a:p>
        </p:txBody>
      </p:sp>
      <p:sp>
        <p:nvSpPr>
          <p:cNvPr id="14" name="TextBox 13"/>
          <p:cNvSpPr txBox="1"/>
          <p:nvPr/>
        </p:nvSpPr>
        <p:spPr>
          <a:xfrm rot="19250236">
            <a:off x="7085991" y="1594848"/>
            <a:ext cx="1770678" cy="369332"/>
          </a:xfrm>
          <a:prstGeom prst="rect">
            <a:avLst/>
          </a:prstGeom>
          <a:noFill/>
        </p:spPr>
        <p:txBody>
          <a:bodyPr wrap="none" rtlCol="0">
            <a:spAutoFit/>
          </a:bodyPr>
          <a:lstStyle/>
          <a:p>
            <a:r>
              <a:rPr lang="en-US" dirty="0" smtClean="0"/>
              <a:t>diffracted beam</a:t>
            </a:r>
            <a:endParaRPr lang="en-ZA" dirty="0"/>
          </a:p>
        </p:txBody>
      </p:sp>
    </p:spTree>
    <p:extLst>
      <p:ext uri="{BB962C8B-B14F-4D97-AF65-F5344CB8AC3E}">
        <p14:creationId xmlns:p14="http://schemas.microsoft.com/office/powerpoint/2010/main" val="399679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928688"/>
            <a:ext cx="5040312" cy="5040312"/>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p:nvPr/>
        </p:nvSpPr>
        <p:spPr>
          <a:xfrm>
            <a:off x="8501063" y="0"/>
            <a:ext cx="1428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rot="2700000">
            <a:off x="3599260" y="3377406"/>
            <a:ext cx="7143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6" name="Straight Connector 5"/>
          <p:cNvCxnSpPr/>
          <p:nvPr/>
        </p:nvCxnSpPr>
        <p:spPr>
          <a:xfrm rot="16200000" flipH="1">
            <a:off x="3207941" y="3948112"/>
            <a:ext cx="2114550" cy="1216025"/>
          </a:xfrm>
          <a:prstGeom prst="line">
            <a:avLst/>
          </a:prstGeom>
        </p:spPr>
        <p:style>
          <a:lnRef idx="1">
            <a:schemeClr val="accent1"/>
          </a:lnRef>
          <a:fillRef idx="0">
            <a:schemeClr val="accent1"/>
          </a:fillRef>
          <a:effectRef idx="0">
            <a:schemeClr val="accent1"/>
          </a:effectRef>
          <a:fontRef idx="minor">
            <a:schemeClr val="tx1"/>
          </a:fontRef>
        </p:style>
      </p:cxnSp>
      <p:sp>
        <p:nvSpPr>
          <p:cNvPr id="32774" name="TextBox 7"/>
          <p:cNvSpPr txBox="1">
            <a:spLocks noChangeArrowheads="1"/>
          </p:cNvSpPr>
          <p:nvPr/>
        </p:nvSpPr>
        <p:spPr bwMode="auto">
          <a:xfrm>
            <a:off x="4115991" y="4143375"/>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a:t>1/</a:t>
            </a:r>
            <a:r>
              <a:rPr lang="en-ZA" altLang="en-US">
                <a:sym typeface="Symbol" pitchFamily="18" charset="2"/>
              </a:rPr>
              <a:t></a:t>
            </a:r>
            <a:endParaRPr lang="en-GB" altLang="en-US"/>
          </a:p>
        </p:txBody>
      </p:sp>
      <p:sp>
        <p:nvSpPr>
          <p:cNvPr id="5" name="Rectangle 4"/>
          <p:cNvSpPr/>
          <p:nvPr/>
        </p:nvSpPr>
        <p:spPr>
          <a:xfrm>
            <a:off x="0" y="21650"/>
            <a:ext cx="6569744" cy="584775"/>
          </a:xfrm>
          <a:prstGeom prst="rect">
            <a:avLst/>
          </a:prstGeom>
        </p:spPr>
        <p:txBody>
          <a:bodyPr wrap="square">
            <a:spAutoFit/>
          </a:bodyPr>
          <a:lstStyle/>
          <a:p>
            <a:pPr algn="ctr">
              <a:defRPr/>
            </a:pPr>
            <a:r>
              <a:rPr lang="en-Z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2D analogy – the Ewald Circle</a:t>
            </a:r>
            <a:endParaRPr lang="en-Z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6664845" y="6001309"/>
            <a:ext cx="1018227" cy="646331"/>
          </a:xfrm>
          <a:prstGeom prst="rect">
            <a:avLst/>
          </a:prstGeom>
          <a:noFill/>
        </p:spPr>
        <p:txBody>
          <a:bodyPr wrap="none" rtlCol="0">
            <a:spAutoFit/>
          </a:bodyPr>
          <a:lstStyle/>
          <a:p>
            <a:pPr algn="ctr"/>
            <a:r>
              <a:rPr lang="en-US" dirty="0" smtClean="0"/>
              <a:t>area</a:t>
            </a:r>
          </a:p>
          <a:p>
            <a:pPr algn="ctr"/>
            <a:r>
              <a:rPr lang="en-US" dirty="0" smtClean="0"/>
              <a:t>detector</a:t>
            </a:r>
            <a:endParaRPr lang="en-ZA" dirty="0"/>
          </a:p>
        </p:txBody>
      </p:sp>
      <p:cxnSp>
        <p:nvCxnSpPr>
          <p:cNvPr id="9" name="Straight Arrow Connector 8"/>
          <p:cNvCxnSpPr/>
          <p:nvPr/>
        </p:nvCxnSpPr>
        <p:spPr>
          <a:xfrm>
            <a:off x="7574920" y="6324474"/>
            <a:ext cx="911539" cy="1602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928688"/>
            <a:ext cx="5040312" cy="5040312"/>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p:nvPr/>
        </p:nvSpPr>
        <p:spPr>
          <a:xfrm>
            <a:off x="8501063" y="0"/>
            <a:ext cx="1428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rot="2700000">
            <a:off x="3599260" y="3377406"/>
            <a:ext cx="7143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a:off x="500063" y="3457575"/>
            <a:ext cx="7215187" cy="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0" y="3306763"/>
            <a:ext cx="500063" cy="28575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sp>
        <p:nvSpPr>
          <p:cNvPr id="33799" name="TextBox 11"/>
          <p:cNvSpPr txBox="1">
            <a:spLocks noChangeArrowheads="1"/>
          </p:cNvSpPr>
          <p:nvPr/>
        </p:nvSpPr>
        <p:spPr bwMode="auto">
          <a:xfrm>
            <a:off x="1615678" y="3114675"/>
            <a:ext cx="1776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a:t>X-ray beam</a:t>
            </a:r>
            <a:endParaRPr lang="en-GB" altLang="en-US"/>
          </a:p>
        </p:txBody>
      </p:sp>
      <p:sp>
        <p:nvSpPr>
          <p:cNvPr id="13" name="Flowchart: Delay 12"/>
          <p:cNvSpPr/>
          <p:nvPr/>
        </p:nvSpPr>
        <p:spPr>
          <a:xfrm>
            <a:off x="7473553" y="3346450"/>
            <a:ext cx="285750" cy="214313"/>
          </a:xfrm>
          <a:prstGeom prst="flowChartDela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801" name="TextBox 13"/>
          <p:cNvSpPr txBox="1">
            <a:spLocks noChangeArrowheads="1"/>
          </p:cNvSpPr>
          <p:nvPr/>
        </p:nvSpPr>
        <p:spPr bwMode="auto">
          <a:xfrm>
            <a:off x="6544866" y="4143375"/>
            <a:ext cx="162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dirty="0"/>
              <a:t>beam stop</a:t>
            </a:r>
            <a:endParaRPr lang="en-GB" altLang="en-US" dirty="0"/>
          </a:p>
        </p:txBody>
      </p:sp>
      <p:cxnSp>
        <p:nvCxnSpPr>
          <p:cNvPr id="16" name="Straight Connector 15"/>
          <p:cNvCxnSpPr>
            <a:stCxn id="33801" idx="0"/>
            <a:endCxn id="13" idx="2"/>
          </p:cNvCxnSpPr>
          <p:nvPr/>
        </p:nvCxnSpPr>
        <p:spPr>
          <a:xfrm rot="5400000" flipH="1" flipV="1">
            <a:off x="7194947" y="3721894"/>
            <a:ext cx="582612" cy="2603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928688"/>
            <a:ext cx="5040312" cy="5040312"/>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p:nvPr/>
        </p:nvSpPr>
        <p:spPr>
          <a:xfrm>
            <a:off x="8501063" y="0"/>
            <a:ext cx="1428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rot="2700000">
            <a:off x="3599260" y="3377406"/>
            <a:ext cx="7143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a:off x="500063" y="3457575"/>
            <a:ext cx="7215187" cy="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0" y="3306763"/>
            <a:ext cx="500063" cy="28575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grpSp>
        <p:nvGrpSpPr>
          <p:cNvPr id="220" name="Group 219"/>
          <p:cNvGrpSpPr/>
          <p:nvPr/>
        </p:nvGrpSpPr>
        <p:grpSpPr>
          <a:xfrm>
            <a:off x="1451478" y="1280339"/>
            <a:ext cx="4399625" cy="4405269"/>
            <a:chOff x="947186" y="1255746"/>
            <a:chExt cx="4399625" cy="4405269"/>
          </a:xfrm>
        </p:grpSpPr>
        <p:sp>
          <p:nvSpPr>
            <p:cNvPr id="221" name="Oval 220"/>
            <p:cNvSpPr/>
            <p:nvPr/>
          </p:nvSpPr>
          <p:spPr>
            <a:xfrm>
              <a:off x="1664795"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2" name="Oval 221"/>
            <p:cNvSpPr/>
            <p:nvPr/>
          </p:nvSpPr>
          <p:spPr>
            <a:xfrm>
              <a:off x="2382404"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3" name="Oval 222"/>
            <p:cNvSpPr/>
            <p:nvPr/>
          </p:nvSpPr>
          <p:spPr>
            <a:xfrm>
              <a:off x="3100013"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4" name="Oval 223"/>
            <p:cNvSpPr/>
            <p:nvPr/>
          </p:nvSpPr>
          <p:spPr>
            <a:xfrm>
              <a:off x="3817622"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5" name="Oval 224"/>
            <p:cNvSpPr/>
            <p:nvPr/>
          </p:nvSpPr>
          <p:spPr>
            <a:xfrm>
              <a:off x="4535231"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6" name="Oval 225"/>
            <p:cNvSpPr/>
            <p:nvPr/>
          </p:nvSpPr>
          <p:spPr>
            <a:xfrm>
              <a:off x="5252840"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7" name="Oval 226"/>
            <p:cNvSpPr/>
            <p:nvPr/>
          </p:nvSpPr>
          <p:spPr>
            <a:xfrm>
              <a:off x="947186"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8" name="Oval 227"/>
            <p:cNvSpPr/>
            <p:nvPr/>
          </p:nvSpPr>
          <p:spPr>
            <a:xfrm>
              <a:off x="1664795"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9" name="Oval 228"/>
            <p:cNvSpPr/>
            <p:nvPr/>
          </p:nvSpPr>
          <p:spPr>
            <a:xfrm>
              <a:off x="2382404"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0" name="Oval 229"/>
            <p:cNvSpPr/>
            <p:nvPr/>
          </p:nvSpPr>
          <p:spPr>
            <a:xfrm>
              <a:off x="3100013"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1" name="Oval 230"/>
            <p:cNvSpPr/>
            <p:nvPr/>
          </p:nvSpPr>
          <p:spPr>
            <a:xfrm>
              <a:off x="3817622"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2" name="Oval 231"/>
            <p:cNvSpPr/>
            <p:nvPr/>
          </p:nvSpPr>
          <p:spPr>
            <a:xfrm>
              <a:off x="4535231"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3" name="Oval 232"/>
            <p:cNvSpPr/>
            <p:nvPr/>
          </p:nvSpPr>
          <p:spPr>
            <a:xfrm>
              <a:off x="5252840"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4" name="Oval 233"/>
            <p:cNvSpPr/>
            <p:nvPr/>
          </p:nvSpPr>
          <p:spPr>
            <a:xfrm>
              <a:off x="947186"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5" name="Oval 234"/>
            <p:cNvSpPr/>
            <p:nvPr/>
          </p:nvSpPr>
          <p:spPr>
            <a:xfrm>
              <a:off x="1686766"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6" name="Oval 235"/>
            <p:cNvSpPr/>
            <p:nvPr/>
          </p:nvSpPr>
          <p:spPr>
            <a:xfrm>
              <a:off x="2404375"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7" name="Oval 236"/>
            <p:cNvSpPr/>
            <p:nvPr/>
          </p:nvSpPr>
          <p:spPr>
            <a:xfrm>
              <a:off x="3121984"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8" name="Oval 237"/>
            <p:cNvSpPr/>
            <p:nvPr/>
          </p:nvSpPr>
          <p:spPr>
            <a:xfrm>
              <a:off x="3839593"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9" name="Oval 238"/>
            <p:cNvSpPr/>
            <p:nvPr/>
          </p:nvSpPr>
          <p:spPr>
            <a:xfrm>
              <a:off x="4557202"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0" name="Oval 239"/>
            <p:cNvSpPr/>
            <p:nvPr/>
          </p:nvSpPr>
          <p:spPr>
            <a:xfrm>
              <a:off x="5274811"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1" name="Oval 240"/>
            <p:cNvSpPr/>
            <p:nvPr/>
          </p:nvSpPr>
          <p:spPr>
            <a:xfrm>
              <a:off x="969157"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2" name="Oval 241"/>
            <p:cNvSpPr/>
            <p:nvPr/>
          </p:nvSpPr>
          <p:spPr>
            <a:xfrm>
              <a:off x="1650766"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3" name="Oval 242"/>
            <p:cNvSpPr/>
            <p:nvPr/>
          </p:nvSpPr>
          <p:spPr>
            <a:xfrm>
              <a:off x="2368375"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4" name="Oval 243"/>
            <p:cNvSpPr/>
            <p:nvPr/>
          </p:nvSpPr>
          <p:spPr>
            <a:xfrm>
              <a:off x="3085984"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5" name="Oval 244"/>
            <p:cNvSpPr/>
            <p:nvPr/>
          </p:nvSpPr>
          <p:spPr>
            <a:xfrm>
              <a:off x="3803593"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6" name="Oval 245"/>
            <p:cNvSpPr/>
            <p:nvPr/>
          </p:nvSpPr>
          <p:spPr>
            <a:xfrm>
              <a:off x="4521202"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7" name="Oval 246"/>
            <p:cNvSpPr/>
            <p:nvPr/>
          </p:nvSpPr>
          <p:spPr>
            <a:xfrm>
              <a:off x="2382404"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8" name="Oval 247"/>
            <p:cNvSpPr/>
            <p:nvPr/>
          </p:nvSpPr>
          <p:spPr>
            <a:xfrm>
              <a:off x="3100013"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9" name="Oval 248"/>
            <p:cNvSpPr/>
            <p:nvPr/>
          </p:nvSpPr>
          <p:spPr>
            <a:xfrm>
              <a:off x="3817622"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0" name="Oval 249"/>
            <p:cNvSpPr/>
            <p:nvPr/>
          </p:nvSpPr>
          <p:spPr>
            <a:xfrm>
              <a:off x="1664795"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1" name="Oval 250"/>
            <p:cNvSpPr/>
            <p:nvPr/>
          </p:nvSpPr>
          <p:spPr>
            <a:xfrm>
              <a:off x="2382404"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2" name="Oval 251"/>
            <p:cNvSpPr/>
            <p:nvPr/>
          </p:nvSpPr>
          <p:spPr>
            <a:xfrm>
              <a:off x="3100013"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3" name="Oval 252"/>
            <p:cNvSpPr/>
            <p:nvPr/>
          </p:nvSpPr>
          <p:spPr>
            <a:xfrm>
              <a:off x="3817622"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4" name="Oval 253"/>
            <p:cNvSpPr/>
            <p:nvPr/>
          </p:nvSpPr>
          <p:spPr>
            <a:xfrm>
              <a:off x="4535231"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5" name="Oval 254"/>
            <p:cNvSpPr/>
            <p:nvPr/>
          </p:nvSpPr>
          <p:spPr>
            <a:xfrm>
              <a:off x="2376317"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6" name="Oval 255"/>
            <p:cNvSpPr/>
            <p:nvPr/>
          </p:nvSpPr>
          <p:spPr>
            <a:xfrm>
              <a:off x="3093926"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7" name="Oval 256"/>
            <p:cNvSpPr/>
            <p:nvPr/>
          </p:nvSpPr>
          <p:spPr>
            <a:xfrm>
              <a:off x="3811535"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8" name="Oval 257"/>
            <p:cNvSpPr/>
            <p:nvPr/>
          </p:nvSpPr>
          <p:spPr>
            <a:xfrm>
              <a:off x="2017511"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9" name="Oval 258"/>
            <p:cNvSpPr/>
            <p:nvPr/>
          </p:nvSpPr>
          <p:spPr>
            <a:xfrm>
              <a:off x="2735120"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0" name="Oval 259"/>
            <p:cNvSpPr/>
            <p:nvPr/>
          </p:nvSpPr>
          <p:spPr>
            <a:xfrm>
              <a:off x="3452729"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1" name="Oval 260"/>
            <p:cNvSpPr/>
            <p:nvPr/>
          </p:nvSpPr>
          <p:spPr>
            <a:xfrm>
              <a:off x="4170338"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2" name="Oval 261"/>
            <p:cNvSpPr/>
            <p:nvPr/>
          </p:nvSpPr>
          <p:spPr>
            <a:xfrm>
              <a:off x="2017511"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3" name="Oval 262"/>
            <p:cNvSpPr/>
            <p:nvPr/>
          </p:nvSpPr>
          <p:spPr>
            <a:xfrm>
              <a:off x="2735120"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4" name="Oval 263"/>
            <p:cNvSpPr/>
            <p:nvPr/>
          </p:nvSpPr>
          <p:spPr>
            <a:xfrm>
              <a:off x="3452729"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5" name="Oval 264"/>
            <p:cNvSpPr/>
            <p:nvPr/>
          </p:nvSpPr>
          <p:spPr>
            <a:xfrm>
              <a:off x="4170338"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6" name="Oval 265"/>
            <p:cNvSpPr/>
            <p:nvPr/>
          </p:nvSpPr>
          <p:spPr>
            <a:xfrm>
              <a:off x="4887947"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7" name="Oval 266"/>
            <p:cNvSpPr/>
            <p:nvPr/>
          </p:nvSpPr>
          <p:spPr>
            <a:xfrm>
              <a:off x="1299902"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8" name="Oval 267"/>
            <p:cNvSpPr/>
            <p:nvPr/>
          </p:nvSpPr>
          <p:spPr>
            <a:xfrm>
              <a:off x="2017511"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9" name="Oval 268"/>
            <p:cNvSpPr/>
            <p:nvPr/>
          </p:nvSpPr>
          <p:spPr>
            <a:xfrm>
              <a:off x="2735120"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0" name="Oval 269"/>
            <p:cNvSpPr/>
            <p:nvPr/>
          </p:nvSpPr>
          <p:spPr>
            <a:xfrm>
              <a:off x="3452729"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1" name="Oval 270"/>
            <p:cNvSpPr/>
            <p:nvPr/>
          </p:nvSpPr>
          <p:spPr>
            <a:xfrm>
              <a:off x="4170338"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2" name="Oval 271"/>
            <p:cNvSpPr/>
            <p:nvPr/>
          </p:nvSpPr>
          <p:spPr>
            <a:xfrm>
              <a:off x="4887947"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3" name="Oval 272"/>
            <p:cNvSpPr/>
            <p:nvPr/>
          </p:nvSpPr>
          <p:spPr>
            <a:xfrm>
              <a:off x="1299902"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4" name="Oval 273"/>
            <p:cNvSpPr/>
            <p:nvPr/>
          </p:nvSpPr>
          <p:spPr>
            <a:xfrm>
              <a:off x="2017511"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5" name="Oval 274"/>
            <p:cNvSpPr/>
            <p:nvPr/>
          </p:nvSpPr>
          <p:spPr>
            <a:xfrm>
              <a:off x="2735120"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6" name="Oval 275"/>
            <p:cNvSpPr/>
            <p:nvPr/>
          </p:nvSpPr>
          <p:spPr>
            <a:xfrm>
              <a:off x="3452729"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7" name="Oval 276"/>
            <p:cNvSpPr/>
            <p:nvPr/>
          </p:nvSpPr>
          <p:spPr>
            <a:xfrm>
              <a:off x="4170338"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8" name="Oval 277"/>
            <p:cNvSpPr/>
            <p:nvPr/>
          </p:nvSpPr>
          <p:spPr>
            <a:xfrm>
              <a:off x="4887947"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9" name="Oval 278"/>
            <p:cNvSpPr/>
            <p:nvPr/>
          </p:nvSpPr>
          <p:spPr>
            <a:xfrm>
              <a:off x="1299902"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0" name="Oval 279"/>
            <p:cNvSpPr/>
            <p:nvPr/>
          </p:nvSpPr>
          <p:spPr>
            <a:xfrm>
              <a:off x="2017511"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1" name="Oval 280"/>
            <p:cNvSpPr/>
            <p:nvPr/>
          </p:nvSpPr>
          <p:spPr>
            <a:xfrm>
              <a:off x="2735120"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2" name="Oval 281"/>
            <p:cNvSpPr/>
            <p:nvPr/>
          </p:nvSpPr>
          <p:spPr>
            <a:xfrm>
              <a:off x="3452729"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3" name="Oval 282"/>
            <p:cNvSpPr/>
            <p:nvPr/>
          </p:nvSpPr>
          <p:spPr>
            <a:xfrm>
              <a:off x="4170338"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4" name="Oval 283"/>
            <p:cNvSpPr/>
            <p:nvPr/>
          </p:nvSpPr>
          <p:spPr>
            <a:xfrm>
              <a:off x="4887947"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5" name="Oval 284"/>
            <p:cNvSpPr/>
            <p:nvPr/>
          </p:nvSpPr>
          <p:spPr>
            <a:xfrm>
              <a:off x="1299902"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6" name="Oval 285"/>
            <p:cNvSpPr/>
            <p:nvPr/>
          </p:nvSpPr>
          <p:spPr>
            <a:xfrm>
              <a:off x="2017511"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7" name="Oval 286"/>
            <p:cNvSpPr/>
            <p:nvPr/>
          </p:nvSpPr>
          <p:spPr>
            <a:xfrm>
              <a:off x="2735120"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8" name="Oval 287"/>
            <p:cNvSpPr/>
            <p:nvPr/>
          </p:nvSpPr>
          <p:spPr>
            <a:xfrm>
              <a:off x="3452729"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9" name="Oval 288"/>
            <p:cNvSpPr/>
            <p:nvPr/>
          </p:nvSpPr>
          <p:spPr>
            <a:xfrm>
              <a:off x="4170338"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07197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3.7037E-7 L 0.27656 0.00023 " pathEditMode="relative" rAng="0" ptsTypes="AA">
                                      <p:cBhvr>
                                        <p:cTn id="6" dur="2000" fill="hold"/>
                                        <p:tgtEl>
                                          <p:spTgt spid="220"/>
                                        </p:tgtEl>
                                        <p:attrNameLst>
                                          <p:attrName>ppt_x</p:attrName>
                                          <p:attrName>ppt_y</p:attrName>
                                        </p:attrNameLst>
                                      </p:cBhvr>
                                      <p:rCtr x="138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928688"/>
            <a:ext cx="5040312" cy="5040312"/>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p:nvPr/>
        </p:nvSpPr>
        <p:spPr>
          <a:xfrm>
            <a:off x="8501063" y="0"/>
            <a:ext cx="1428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rot="2700000">
            <a:off x="3599260" y="3377406"/>
            <a:ext cx="7143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a:off x="500063" y="3457575"/>
            <a:ext cx="7215187" cy="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0" y="3306763"/>
            <a:ext cx="500063" cy="28575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grpSp>
        <p:nvGrpSpPr>
          <p:cNvPr id="21" name="Group 20"/>
          <p:cNvGrpSpPr/>
          <p:nvPr/>
        </p:nvGrpSpPr>
        <p:grpSpPr>
          <a:xfrm>
            <a:off x="5803106" y="2747963"/>
            <a:ext cx="731044" cy="719043"/>
            <a:chOff x="5803106" y="2747963"/>
            <a:chExt cx="731044" cy="719043"/>
          </a:xfrm>
        </p:grpSpPr>
        <p:cxnSp>
          <p:nvCxnSpPr>
            <p:cNvPr id="6" name="Straight Connector 5"/>
            <p:cNvCxnSpPr>
              <a:stCxn id="269" idx="5"/>
              <a:endCxn id="223" idx="1"/>
            </p:cNvCxnSpPr>
            <p:nvPr/>
          </p:nvCxnSpPr>
          <p:spPr>
            <a:xfrm>
              <a:off x="5827731" y="3123339"/>
              <a:ext cx="313981" cy="309550"/>
            </a:xfrm>
            <a:prstGeom prst="line">
              <a:avLst/>
            </a:prstGeom>
            <a:ln w="12700">
              <a:solidFill>
                <a:srgbClr val="EE674C"/>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803106" y="2747963"/>
              <a:ext cx="371475" cy="350043"/>
            </a:xfrm>
            <a:prstGeom prst="line">
              <a:avLst/>
            </a:prstGeom>
            <a:ln w="12700">
              <a:solidFill>
                <a:srgbClr val="EE674C"/>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151614" y="3095625"/>
              <a:ext cx="382536" cy="371381"/>
            </a:xfrm>
            <a:prstGeom prst="line">
              <a:avLst/>
            </a:prstGeom>
            <a:ln w="12700">
              <a:solidFill>
                <a:srgbClr val="EE674C"/>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203528" y="2764213"/>
              <a:ext cx="309191" cy="326650"/>
            </a:xfrm>
            <a:prstGeom prst="line">
              <a:avLst/>
            </a:prstGeom>
            <a:ln w="12700">
              <a:solidFill>
                <a:srgbClr val="EE674C"/>
              </a:solidFill>
              <a:prstDash val="sysDot"/>
            </a:ln>
          </p:spPr>
          <p:style>
            <a:lnRef idx="1">
              <a:schemeClr val="accent1"/>
            </a:lnRef>
            <a:fillRef idx="0">
              <a:schemeClr val="accent1"/>
            </a:fillRef>
            <a:effectRef idx="0">
              <a:schemeClr val="accent1"/>
            </a:effectRef>
            <a:fontRef idx="minor">
              <a:schemeClr val="tx1"/>
            </a:fontRef>
          </p:style>
        </p:cxnSp>
      </p:grpSp>
      <p:sp>
        <p:nvSpPr>
          <p:cNvPr id="139" name="TextBox 138"/>
          <p:cNvSpPr txBox="1"/>
          <p:nvPr/>
        </p:nvSpPr>
        <p:spPr>
          <a:xfrm>
            <a:off x="6934238" y="434026"/>
            <a:ext cx="1236237" cy="369332"/>
          </a:xfrm>
          <a:prstGeom prst="rect">
            <a:avLst/>
          </a:prstGeom>
          <a:noFill/>
        </p:spPr>
        <p:txBody>
          <a:bodyPr wrap="none" rtlCol="0">
            <a:spAutoFit/>
          </a:bodyPr>
          <a:lstStyle/>
          <a:p>
            <a:pPr algn="ctr"/>
            <a:r>
              <a:rPr lang="en-US" dirty="0" smtClean="0"/>
              <a:t>R.L. origin</a:t>
            </a:r>
            <a:endParaRPr lang="en-ZA" dirty="0"/>
          </a:p>
        </p:txBody>
      </p:sp>
      <p:cxnSp>
        <p:nvCxnSpPr>
          <p:cNvPr id="140" name="Straight Arrow Connector 139"/>
          <p:cNvCxnSpPr>
            <a:stCxn id="139" idx="2"/>
          </p:cNvCxnSpPr>
          <p:nvPr/>
        </p:nvCxnSpPr>
        <p:spPr>
          <a:xfrm flipH="1">
            <a:off x="6200776" y="803358"/>
            <a:ext cx="1351581" cy="25875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220" name="Group 219"/>
          <p:cNvGrpSpPr/>
          <p:nvPr/>
        </p:nvGrpSpPr>
        <p:grpSpPr>
          <a:xfrm>
            <a:off x="3978341" y="1280339"/>
            <a:ext cx="4399625" cy="4405269"/>
            <a:chOff x="947186" y="1255746"/>
            <a:chExt cx="4399625" cy="4405269"/>
          </a:xfrm>
        </p:grpSpPr>
        <p:sp>
          <p:nvSpPr>
            <p:cNvPr id="221" name="Oval 220"/>
            <p:cNvSpPr/>
            <p:nvPr/>
          </p:nvSpPr>
          <p:spPr>
            <a:xfrm>
              <a:off x="1664795"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2" name="Oval 221"/>
            <p:cNvSpPr/>
            <p:nvPr/>
          </p:nvSpPr>
          <p:spPr>
            <a:xfrm>
              <a:off x="2382404"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3" name="Oval 222"/>
            <p:cNvSpPr/>
            <p:nvPr/>
          </p:nvSpPr>
          <p:spPr>
            <a:xfrm>
              <a:off x="3100013"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4" name="Oval 223"/>
            <p:cNvSpPr/>
            <p:nvPr/>
          </p:nvSpPr>
          <p:spPr>
            <a:xfrm>
              <a:off x="3817622"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5" name="Oval 224"/>
            <p:cNvSpPr/>
            <p:nvPr/>
          </p:nvSpPr>
          <p:spPr>
            <a:xfrm>
              <a:off x="4535231"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6" name="Oval 225"/>
            <p:cNvSpPr/>
            <p:nvPr/>
          </p:nvSpPr>
          <p:spPr>
            <a:xfrm>
              <a:off x="5252840"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7" name="Oval 226"/>
            <p:cNvSpPr/>
            <p:nvPr/>
          </p:nvSpPr>
          <p:spPr>
            <a:xfrm>
              <a:off x="947186"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8" name="Oval 227"/>
            <p:cNvSpPr/>
            <p:nvPr/>
          </p:nvSpPr>
          <p:spPr>
            <a:xfrm>
              <a:off x="1664795"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9" name="Oval 228"/>
            <p:cNvSpPr/>
            <p:nvPr/>
          </p:nvSpPr>
          <p:spPr>
            <a:xfrm>
              <a:off x="2382404"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0" name="Oval 229"/>
            <p:cNvSpPr/>
            <p:nvPr/>
          </p:nvSpPr>
          <p:spPr>
            <a:xfrm>
              <a:off x="3100013"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1" name="Oval 230"/>
            <p:cNvSpPr/>
            <p:nvPr/>
          </p:nvSpPr>
          <p:spPr>
            <a:xfrm>
              <a:off x="3817622"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2" name="Oval 231"/>
            <p:cNvSpPr/>
            <p:nvPr/>
          </p:nvSpPr>
          <p:spPr>
            <a:xfrm>
              <a:off x="4535231"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3" name="Oval 232"/>
            <p:cNvSpPr/>
            <p:nvPr/>
          </p:nvSpPr>
          <p:spPr>
            <a:xfrm>
              <a:off x="5252840"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4" name="Oval 233"/>
            <p:cNvSpPr/>
            <p:nvPr/>
          </p:nvSpPr>
          <p:spPr>
            <a:xfrm>
              <a:off x="947186"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5" name="Oval 234"/>
            <p:cNvSpPr/>
            <p:nvPr/>
          </p:nvSpPr>
          <p:spPr>
            <a:xfrm>
              <a:off x="1686766"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6" name="Oval 235"/>
            <p:cNvSpPr/>
            <p:nvPr/>
          </p:nvSpPr>
          <p:spPr>
            <a:xfrm>
              <a:off x="2404375"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7" name="Oval 236"/>
            <p:cNvSpPr/>
            <p:nvPr/>
          </p:nvSpPr>
          <p:spPr>
            <a:xfrm>
              <a:off x="3121984"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8" name="Oval 237"/>
            <p:cNvSpPr/>
            <p:nvPr/>
          </p:nvSpPr>
          <p:spPr>
            <a:xfrm>
              <a:off x="3839593"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9" name="Oval 238"/>
            <p:cNvSpPr/>
            <p:nvPr/>
          </p:nvSpPr>
          <p:spPr>
            <a:xfrm>
              <a:off x="4557202"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0" name="Oval 239"/>
            <p:cNvSpPr/>
            <p:nvPr/>
          </p:nvSpPr>
          <p:spPr>
            <a:xfrm>
              <a:off x="5274811"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1" name="Oval 240"/>
            <p:cNvSpPr/>
            <p:nvPr/>
          </p:nvSpPr>
          <p:spPr>
            <a:xfrm>
              <a:off x="969157"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2" name="Oval 241"/>
            <p:cNvSpPr/>
            <p:nvPr/>
          </p:nvSpPr>
          <p:spPr>
            <a:xfrm>
              <a:off x="1650766"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3" name="Oval 242"/>
            <p:cNvSpPr/>
            <p:nvPr/>
          </p:nvSpPr>
          <p:spPr>
            <a:xfrm>
              <a:off x="2368375"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4" name="Oval 243"/>
            <p:cNvSpPr/>
            <p:nvPr/>
          </p:nvSpPr>
          <p:spPr>
            <a:xfrm>
              <a:off x="3085984"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5" name="Oval 244"/>
            <p:cNvSpPr/>
            <p:nvPr/>
          </p:nvSpPr>
          <p:spPr>
            <a:xfrm>
              <a:off x="3803593"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6" name="Oval 245"/>
            <p:cNvSpPr/>
            <p:nvPr/>
          </p:nvSpPr>
          <p:spPr>
            <a:xfrm>
              <a:off x="4521202"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7" name="Oval 246"/>
            <p:cNvSpPr/>
            <p:nvPr/>
          </p:nvSpPr>
          <p:spPr>
            <a:xfrm>
              <a:off x="2382404"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8" name="Oval 247"/>
            <p:cNvSpPr/>
            <p:nvPr/>
          </p:nvSpPr>
          <p:spPr>
            <a:xfrm>
              <a:off x="3100013"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9" name="Oval 248"/>
            <p:cNvSpPr/>
            <p:nvPr/>
          </p:nvSpPr>
          <p:spPr>
            <a:xfrm>
              <a:off x="3817622"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0" name="Oval 249"/>
            <p:cNvSpPr/>
            <p:nvPr/>
          </p:nvSpPr>
          <p:spPr>
            <a:xfrm>
              <a:off x="1664795"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1" name="Oval 250"/>
            <p:cNvSpPr/>
            <p:nvPr/>
          </p:nvSpPr>
          <p:spPr>
            <a:xfrm>
              <a:off x="2382404"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2" name="Oval 251"/>
            <p:cNvSpPr/>
            <p:nvPr/>
          </p:nvSpPr>
          <p:spPr>
            <a:xfrm>
              <a:off x="3100013"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3" name="Oval 252"/>
            <p:cNvSpPr/>
            <p:nvPr/>
          </p:nvSpPr>
          <p:spPr>
            <a:xfrm>
              <a:off x="3817622"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4" name="Oval 253"/>
            <p:cNvSpPr/>
            <p:nvPr/>
          </p:nvSpPr>
          <p:spPr>
            <a:xfrm>
              <a:off x="4535231"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5" name="Oval 254"/>
            <p:cNvSpPr/>
            <p:nvPr/>
          </p:nvSpPr>
          <p:spPr>
            <a:xfrm>
              <a:off x="2376317"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6" name="Oval 255"/>
            <p:cNvSpPr/>
            <p:nvPr/>
          </p:nvSpPr>
          <p:spPr>
            <a:xfrm>
              <a:off x="3093926"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7" name="Oval 256"/>
            <p:cNvSpPr/>
            <p:nvPr/>
          </p:nvSpPr>
          <p:spPr>
            <a:xfrm>
              <a:off x="3811535"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8" name="Oval 257"/>
            <p:cNvSpPr/>
            <p:nvPr/>
          </p:nvSpPr>
          <p:spPr>
            <a:xfrm>
              <a:off x="2017511"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9" name="Oval 258"/>
            <p:cNvSpPr/>
            <p:nvPr/>
          </p:nvSpPr>
          <p:spPr>
            <a:xfrm>
              <a:off x="2735120"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0" name="Oval 259"/>
            <p:cNvSpPr/>
            <p:nvPr/>
          </p:nvSpPr>
          <p:spPr>
            <a:xfrm>
              <a:off x="3452729"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1" name="Oval 260"/>
            <p:cNvSpPr/>
            <p:nvPr/>
          </p:nvSpPr>
          <p:spPr>
            <a:xfrm>
              <a:off x="4170338"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2" name="Oval 261"/>
            <p:cNvSpPr/>
            <p:nvPr/>
          </p:nvSpPr>
          <p:spPr>
            <a:xfrm>
              <a:off x="2017511"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3" name="Oval 262"/>
            <p:cNvSpPr/>
            <p:nvPr/>
          </p:nvSpPr>
          <p:spPr>
            <a:xfrm>
              <a:off x="2735120"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4" name="Oval 263"/>
            <p:cNvSpPr/>
            <p:nvPr/>
          </p:nvSpPr>
          <p:spPr>
            <a:xfrm>
              <a:off x="3452729"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5" name="Oval 264"/>
            <p:cNvSpPr/>
            <p:nvPr/>
          </p:nvSpPr>
          <p:spPr>
            <a:xfrm>
              <a:off x="4170338"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6" name="Oval 265"/>
            <p:cNvSpPr/>
            <p:nvPr/>
          </p:nvSpPr>
          <p:spPr>
            <a:xfrm>
              <a:off x="4887947"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7" name="Oval 266"/>
            <p:cNvSpPr/>
            <p:nvPr/>
          </p:nvSpPr>
          <p:spPr>
            <a:xfrm>
              <a:off x="1299902"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8" name="Oval 267"/>
            <p:cNvSpPr/>
            <p:nvPr/>
          </p:nvSpPr>
          <p:spPr>
            <a:xfrm>
              <a:off x="2017511"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9" name="Oval 268"/>
            <p:cNvSpPr/>
            <p:nvPr/>
          </p:nvSpPr>
          <p:spPr>
            <a:xfrm>
              <a:off x="2735120"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0" name="Oval 269"/>
            <p:cNvSpPr/>
            <p:nvPr/>
          </p:nvSpPr>
          <p:spPr>
            <a:xfrm>
              <a:off x="3452729"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1" name="Oval 270"/>
            <p:cNvSpPr/>
            <p:nvPr/>
          </p:nvSpPr>
          <p:spPr>
            <a:xfrm>
              <a:off x="4170338"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2" name="Oval 271"/>
            <p:cNvSpPr/>
            <p:nvPr/>
          </p:nvSpPr>
          <p:spPr>
            <a:xfrm>
              <a:off x="4887947"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3" name="Oval 272"/>
            <p:cNvSpPr/>
            <p:nvPr/>
          </p:nvSpPr>
          <p:spPr>
            <a:xfrm>
              <a:off x="1299902"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4" name="Oval 273"/>
            <p:cNvSpPr/>
            <p:nvPr/>
          </p:nvSpPr>
          <p:spPr>
            <a:xfrm>
              <a:off x="2017511"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5" name="Oval 274"/>
            <p:cNvSpPr/>
            <p:nvPr/>
          </p:nvSpPr>
          <p:spPr>
            <a:xfrm>
              <a:off x="2735120"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6" name="Oval 275"/>
            <p:cNvSpPr/>
            <p:nvPr/>
          </p:nvSpPr>
          <p:spPr>
            <a:xfrm>
              <a:off x="3452729"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7" name="Oval 276"/>
            <p:cNvSpPr/>
            <p:nvPr/>
          </p:nvSpPr>
          <p:spPr>
            <a:xfrm>
              <a:off x="4170338"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8" name="Oval 277"/>
            <p:cNvSpPr/>
            <p:nvPr/>
          </p:nvSpPr>
          <p:spPr>
            <a:xfrm>
              <a:off x="4887947"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9" name="Oval 278"/>
            <p:cNvSpPr/>
            <p:nvPr/>
          </p:nvSpPr>
          <p:spPr>
            <a:xfrm>
              <a:off x="1299902"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0" name="Oval 279"/>
            <p:cNvSpPr/>
            <p:nvPr/>
          </p:nvSpPr>
          <p:spPr>
            <a:xfrm>
              <a:off x="2017511"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1" name="Oval 280"/>
            <p:cNvSpPr/>
            <p:nvPr/>
          </p:nvSpPr>
          <p:spPr>
            <a:xfrm>
              <a:off x="2735120"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2" name="Oval 281"/>
            <p:cNvSpPr/>
            <p:nvPr/>
          </p:nvSpPr>
          <p:spPr>
            <a:xfrm>
              <a:off x="3452729"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3" name="Oval 282"/>
            <p:cNvSpPr/>
            <p:nvPr/>
          </p:nvSpPr>
          <p:spPr>
            <a:xfrm>
              <a:off x="4170338"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4" name="Oval 283"/>
            <p:cNvSpPr/>
            <p:nvPr/>
          </p:nvSpPr>
          <p:spPr>
            <a:xfrm>
              <a:off x="4887947"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5" name="Oval 284"/>
            <p:cNvSpPr/>
            <p:nvPr/>
          </p:nvSpPr>
          <p:spPr>
            <a:xfrm>
              <a:off x="1299902"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6" name="Oval 285"/>
            <p:cNvSpPr/>
            <p:nvPr/>
          </p:nvSpPr>
          <p:spPr>
            <a:xfrm>
              <a:off x="2017511"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7" name="Oval 286"/>
            <p:cNvSpPr/>
            <p:nvPr/>
          </p:nvSpPr>
          <p:spPr>
            <a:xfrm>
              <a:off x="2735120"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8" name="Oval 287"/>
            <p:cNvSpPr/>
            <p:nvPr/>
          </p:nvSpPr>
          <p:spPr>
            <a:xfrm>
              <a:off x="3452729"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9" name="Oval 288"/>
            <p:cNvSpPr/>
            <p:nvPr/>
          </p:nvSpPr>
          <p:spPr>
            <a:xfrm>
              <a:off x="4170338"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8" name="Group 17"/>
          <p:cNvGrpSpPr/>
          <p:nvPr/>
        </p:nvGrpSpPr>
        <p:grpSpPr>
          <a:xfrm>
            <a:off x="4460343" y="1338591"/>
            <a:ext cx="674304" cy="395837"/>
            <a:chOff x="4460343" y="1338591"/>
            <a:chExt cx="674304" cy="395837"/>
          </a:xfrm>
        </p:grpSpPr>
        <p:sp>
          <p:nvSpPr>
            <p:cNvPr id="290" name="Oval 289"/>
            <p:cNvSpPr>
              <a:spLocks noChangeAspect="1"/>
            </p:cNvSpPr>
            <p:nvPr/>
          </p:nvSpPr>
          <p:spPr>
            <a:xfrm>
              <a:off x="5026647" y="1626428"/>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6"/>
            <p:cNvSpPr txBox="1"/>
            <p:nvPr/>
          </p:nvSpPr>
          <p:spPr>
            <a:xfrm>
              <a:off x="4460343" y="1338591"/>
              <a:ext cx="505267" cy="369332"/>
            </a:xfrm>
            <a:prstGeom prst="rect">
              <a:avLst/>
            </a:prstGeom>
            <a:noFill/>
          </p:spPr>
          <p:txBody>
            <a:bodyPr wrap="none" rtlCol="0">
              <a:spAutoFit/>
            </a:bodyPr>
            <a:lstStyle/>
            <a:p>
              <a:r>
                <a:rPr lang="en-US" dirty="0" smtClean="0"/>
                <a:t>1 4</a:t>
              </a:r>
              <a:endParaRPr lang="en-ZA" dirty="0"/>
            </a:p>
          </p:txBody>
        </p:sp>
      </p:grpSp>
      <p:sp>
        <p:nvSpPr>
          <p:cNvPr id="291" name="Arc 290"/>
          <p:cNvSpPr/>
          <p:nvPr/>
        </p:nvSpPr>
        <p:spPr>
          <a:xfrm rot="17006360" flipH="1">
            <a:off x="5835661" y="3144916"/>
            <a:ext cx="637360" cy="625318"/>
          </a:xfrm>
          <a:prstGeom prst="arc">
            <a:avLst>
              <a:gd name="adj1" fmla="val 18177165"/>
              <a:gd name="adj2" fmla="val 3385553"/>
            </a:avLst>
          </a:prstGeom>
          <a:ln w="57150">
            <a:solidFill>
              <a:srgbClr val="FF0000"/>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GB"/>
          </a:p>
        </p:txBody>
      </p:sp>
      <p:sp>
        <p:nvSpPr>
          <p:cNvPr id="96" name="TextBox 95"/>
          <p:cNvSpPr txBox="1"/>
          <p:nvPr/>
        </p:nvSpPr>
        <p:spPr>
          <a:xfrm>
            <a:off x="5514754" y="2850132"/>
            <a:ext cx="402674" cy="369332"/>
          </a:xfrm>
          <a:prstGeom prst="rect">
            <a:avLst/>
          </a:prstGeom>
          <a:noFill/>
        </p:spPr>
        <p:txBody>
          <a:bodyPr wrap="none" rtlCol="0">
            <a:spAutoFit/>
          </a:bodyPr>
          <a:lstStyle/>
          <a:p>
            <a:r>
              <a:rPr lang="en-US" i="1" dirty="0" smtClean="0">
                <a:solidFill>
                  <a:srgbClr val="FF0000"/>
                </a:solidFill>
              </a:rPr>
              <a:t>a</a:t>
            </a:r>
            <a:r>
              <a:rPr lang="en-US" dirty="0" smtClean="0">
                <a:solidFill>
                  <a:srgbClr val="FF0000"/>
                </a:solidFill>
              </a:rPr>
              <a:t>*</a:t>
            </a:r>
            <a:endParaRPr lang="en-ZA" dirty="0">
              <a:solidFill>
                <a:srgbClr val="FF0000"/>
              </a:solidFill>
            </a:endParaRPr>
          </a:p>
        </p:txBody>
      </p:sp>
      <p:sp>
        <p:nvSpPr>
          <p:cNvPr id="97" name="TextBox 96"/>
          <p:cNvSpPr txBox="1"/>
          <p:nvPr/>
        </p:nvSpPr>
        <p:spPr>
          <a:xfrm>
            <a:off x="6486866" y="2895218"/>
            <a:ext cx="402674" cy="369332"/>
          </a:xfrm>
          <a:prstGeom prst="rect">
            <a:avLst/>
          </a:prstGeom>
          <a:noFill/>
        </p:spPr>
        <p:txBody>
          <a:bodyPr wrap="none" rtlCol="0">
            <a:spAutoFit/>
          </a:bodyPr>
          <a:lstStyle/>
          <a:p>
            <a:r>
              <a:rPr lang="en-US" i="1" dirty="0" smtClean="0">
                <a:solidFill>
                  <a:srgbClr val="FF0000"/>
                </a:solidFill>
              </a:rPr>
              <a:t>b</a:t>
            </a:r>
            <a:r>
              <a:rPr lang="en-US" dirty="0" smtClean="0">
                <a:solidFill>
                  <a:srgbClr val="FF0000"/>
                </a:solidFill>
              </a:rPr>
              <a:t>*</a:t>
            </a:r>
            <a:endParaRPr lang="en-ZA" dirty="0">
              <a:solidFill>
                <a:srgbClr val="FF0000"/>
              </a:solidFill>
            </a:endParaRPr>
          </a:p>
        </p:txBody>
      </p:sp>
    </p:spTree>
    <p:extLst>
      <p:ext uri="{BB962C8B-B14F-4D97-AF65-F5344CB8AC3E}">
        <p14:creationId xmlns:p14="http://schemas.microsoft.com/office/powerpoint/2010/main" val="410398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928688"/>
            <a:ext cx="5040312" cy="5040312"/>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p:nvPr/>
        </p:nvSpPr>
        <p:spPr>
          <a:xfrm>
            <a:off x="8501063" y="0"/>
            <a:ext cx="1428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rot="2700000">
            <a:off x="3599260" y="3377406"/>
            <a:ext cx="7143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a:off x="500063" y="3457575"/>
            <a:ext cx="7215187" cy="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0" y="3306763"/>
            <a:ext cx="500063" cy="28575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grpSp>
        <p:nvGrpSpPr>
          <p:cNvPr id="220" name="Group 219"/>
          <p:cNvGrpSpPr/>
          <p:nvPr/>
        </p:nvGrpSpPr>
        <p:grpSpPr>
          <a:xfrm rot="420000">
            <a:off x="3966466" y="1273196"/>
            <a:ext cx="4399625" cy="4405269"/>
            <a:chOff x="947186" y="1255746"/>
            <a:chExt cx="4399625" cy="4405269"/>
          </a:xfrm>
        </p:grpSpPr>
        <p:sp>
          <p:nvSpPr>
            <p:cNvPr id="221" name="Oval 220"/>
            <p:cNvSpPr/>
            <p:nvPr/>
          </p:nvSpPr>
          <p:spPr>
            <a:xfrm>
              <a:off x="1664795"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2" name="Oval 221"/>
            <p:cNvSpPr/>
            <p:nvPr/>
          </p:nvSpPr>
          <p:spPr>
            <a:xfrm>
              <a:off x="2382404"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3" name="Oval 222"/>
            <p:cNvSpPr/>
            <p:nvPr/>
          </p:nvSpPr>
          <p:spPr>
            <a:xfrm>
              <a:off x="3100013"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4" name="Oval 223"/>
            <p:cNvSpPr/>
            <p:nvPr/>
          </p:nvSpPr>
          <p:spPr>
            <a:xfrm>
              <a:off x="3817622"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5" name="Oval 224"/>
            <p:cNvSpPr/>
            <p:nvPr/>
          </p:nvSpPr>
          <p:spPr>
            <a:xfrm>
              <a:off x="4535231"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6" name="Oval 225"/>
            <p:cNvSpPr/>
            <p:nvPr/>
          </p:nvSpPr>
          <p:spPr>
            <a:xfrm>
              <a:off x="5252840"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7" name="Oval 226"/>
            <p:cNvSpPr/>
            <p:nvPr/>
          </p:nvSpPr>
          <p:spPr>
            <a:xfrm>
              <a:off x="947186"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8" name="Oval 227"/>
            <p:cNvSpPr/>
            <p:nvPr/>
          </p:nvSpPr>
          <p:spPr>
            <a:xfrm>
              <a:off x="1664795"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9" name="Oval 228"/>
            <p:cNvSpPr/>
            <p:nvPr/>
          </p:nvSpPr>
          <p:spPr>
            <a:xfrm>
              <a:off x="2382404"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0" name="Oval 229"/>
            <p:cNvSpPr/>
            <p:nvPr/>
          </p:nvSpPr>
          <p:spPr>
            <a:xfrm>
              <a:off x="3100013"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1" name="Oval 230"/>
            <p:cNvSpPr/>
            <p:nvPr/>
          </p:nvSpPr>
          <p:spPr>
            <a:xfrm>
              <a:off x="3817622"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2" name="Oval 231"/>
            <p:cNvSpPr/>
            <p:nvPr/>
          </p:nvSpPr>
          <p:spPr>
            <a:xfrm>
              <a:off x="4535231"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3" name="Oval 232"/>
            <p:cNvSpPr/>
            <p:nvPr/>
          </p:nvSpPr>
          <p:spPr>
            <a:xfrm>
              <a:off x="5252840"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4" name="Oval 233"/>
            <p:cNvSpPr/>
            <p:nvPr/>
          </p:nvSpPr>
          <p:spPr>
            <a:xfrm>
              <a:off x="947186"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5" name="Oval 234"/>
            <p:cNvSpPr/>
            <p:nvPr/>
          </p:nvSpPr>
          <p:spPr>
            <a:xfrm>
              <a:off x="1686766"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6" name="Oval 235"/>
            <p:cNvSpPr/>
            <p:nvPr/>
          </p:nvSpPr>
          <p:spPr>
            <a:xfrm>
              <a:off x="2404375"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7" name="Oval 236"/>
            <p:cNvSpPr/>
            <p:nvPr/>
          </p:nvSpPr>
          <p:spPr>
            <a:xfrm>
              <a:off x="3121984"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8" name="Oval 237"/>
            <p:cNvSpPr/>
            <p:nvPr/>
          </p:nvSpPr>
          <p:spPr>
            <a:xfrm>
              <a:off x="3839593"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9" name="Oval 238"/>
            <p:cNvSpPr/>
            <p:nvPr/>
          </p:nvSpPr>
          <p:spPr>
            <a:xfrm>
              <a:off x="4557202"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0" name="Oval 239"/>
            <p:cNvSpPr/>
            <p:nvPr/>
          </p:nvSpPr>
          <p:spPr>
            <a:xfrm>
              <a:off x="5274811"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1" name="Oval 240"/>
            <p:cNvSpPr/>
            <p:nvPr/>
          </p:nvSpPr>
          <p:spPr>
            <a:xfrm>
              <a:off x="969157"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2" name="Oval 241"/>
            <p:cNvSpPr/>
            <p:nvPr/>
          </p:nvSpPr>
          <p:spPr>
            <a:xfrm>
              <a:off x="1650766"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3" name="Oval 242"/>
            <p:cNvSpPr/>
            <p:nvPr/>
          </p:nvSpPr>
          <p:spPr>
            <a:xfrm>
              <a:off x="2368375"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4" name="Oval 243"/>
            <p:cNvSpPr/>
            <p:nvPr/>
          </p:nvSpPr>
          <p:spPr>
            <a:xfrm>
              <a:off x="3085984"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5" name="Oval 244"/>
            <p:cNvSpPr/>
            <p:nvPr/>
          </p:nvSpPr>
          <p:spPr>
            <a:xfrm>
              <a:off x="3803593"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6" name="Oval 245"/>
            <p:cNvSpPr/>
            <p:nvPr/>
          </p:nvSpPr>
          <p:spPr>
            <a:xfrm>
              <a:off x="4521202"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7" name="Oval 246"/>
            <p:cNvSpPr/>
            <p:nvPr/>
          </p:nvSpPr>
          <p:spPr>
            <a:xfrm>
              <a:off x="2382404"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8" name="Oval 247"/>
            <p:cNvSpPr/>
            <p:nvPr/>
          </p:nvSpPr>
          <p:spPr>
            <a:xfrm>
              <a:off x="3100013"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9" name="Oval 248"/>
            <p:cNvSpPr/>
            <p:nvPr/>
          </p:nvSpPr>
          <p:spPr>
            <a:xfrm>
              <a:off x="3817622"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0" name="Oval 249"/>
            <p:cNvSpPr/>
            <p:nvPr/>
          </p:nvSpPr>
          <p:spPr>
            <a:xfrm>
              <a:off x="1664795"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1" name="Oval 250"/>
            <p:cNvSpPr/>
            <p:nvPr/>
          </p:nvSpPr>
          <p:spPr>
            <a:xfrm>
              <a:off x="2382404"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2" name="Oval 251"/>
            <p:cNvSpPr/>
            <p:nvPr/>
          </p:nvSpPr>
          <p:spPr>
            <a:xfrm>
              <a:off x="3100013"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3" name="Oval 252"/>
            <p:cNvSpPr/>
            <p:nvPr/>
          </p:nvSpPr>
          <p:spPr>
            <a:xfrm>
              <a:off x="3817622"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4" name="Oval 253"/>
            <p:cNvSpPr/>
            <p:nvPr/>
          </p:nvSpPr>
          <p:spPr>
            <a:xfrm>
              <a:off x="4535231"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5" name="Oval 254"/>
            <p:cNvSpPr/>
            <p:nvPr/>
          </p:nvSpPr>
          <p:spPr>
            <a:xfrm>
              <a:off x="2376317"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6" name="Oval 255"/>
            <p:cNvSpPr/>
            <p:nvPr/>
          </p:nvSpPr>
          <p:spPr>
            <a:xfrm>
              <a:off x="3093926"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7" name="Oval 256"/>
            <p:cNvSpPr/>
            <p:nvPr/>
          </p:nvSpPr>
          <p:spPr>
            <a:xfrm>
              <a:off x="3811535"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8" name="Oval 257"/>
            <p:cNvSpPr/>
            <p:nvPr/>
          </p:nvSpPr>
          <p:spPr>
            <a:xfrm>
              <a:off x="2017511"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9" name="Oval 258"/>
            <p:cNvSpPr/>
            <p:nvPr/>
          </p:nvSpPr>
          <p:spPr>
            <a:xfrm>
              <a:off x="2735120"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0" name="Oval 259"/>
            <p:cNvSpPr/>
            <p:nvPr/>
          </p:nvSpPr>
          <p:spPr>
            <a:xfrm>
              <a:off x="3452729"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1" name="Oval 260"/>
            <p:cNvSpPr/>
            <p:nvPr/>
          </p:nvSpPr>
          <p:spPr>
            <a:xfrm>
              <a:off x="4170338"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2" name="Oval 261"/>
            <p:cNvSpPr/>
            <p:nvPr/>
          </p:nvSpPr>
          <p:spPr>
            <a:xfrm>
              <a:off x="2017511"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3" name="Oval 262"/>
            <p:cNvSpPr/>
            <p:nvPr/>
          </p:nvSpPr>
          <p:spPr>
            <a:xfrm>
              <a:off x="2735120"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4" name="Oval 263"/>
            <p:cNvSpPr/>
            <p:nvPr/>
          </p:nvSpPr>
          <p:spPr>
            <a:xfrm>
              <a:off x="3452729"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5" name="Oval 264"/>
            <p:cNvSpPr/>
            <p:nvPr/>
          </p:nvSpPr>
          <p:spPr>
            <a:xfrm>
              <a:off x="4170338"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6" name="Oval 265"/>
            <p:cNvSpPr/>
            <p:nvPr/>
          </p:nvSpPr>
          <p:spPr>
            <a:xfrm>
              <a:off x="4887947"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7" name="Oval 266"/>
            <p:cNvSpPr/>
            <p:nvPr/>
          </p:nvSpPr>
          <p:spPr>
            <a:xfrm>
              <a:off x="1299902"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8" name="Oval 267"/>
            <p:cNvSpPr/>
            <p:nvPr/>
          </p:nvSpPr>
          <p:spPr>
            <a:xfrm>
              <a:off x="2017511"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9" name="Oval 268"/>
            <p:cNvSpPr/>
            <p:nvPr/>
          </p:nvSpPr>
          <p:spPr>
            <a:xfrm>
              <a:off x="2735120"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0" name="Oval 269"/>
            <p:cNvSpPr/>
            <p:nvPr/>
          </p:nvSpPr>
          <p:spPr>
            <a:xfrm>
              <a:off x="3452729"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1" name="Oval 270"/>
            <p:cNvSpPr/>
            <p:nvPr/>
          </p:nvSpPr>
          <p:spPr>
            <a:xfrm>
              <a:off x="4170338"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2" name="Oval 271"/>
            <p:cNvSpPr/>
            <p:nvPr/>
          </p:nvSpPr>
          <p:spPr>
            <a:xfrm>
              <a:off x="4887947"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3" name="Oval 272"/>
            <p:cNvSpPr/>
            <p:nvPr/>
          </p:nvSpPr>
          <p:spPr>
            <a:xfrm>
              <a:off x="1299902"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4" name="Oval 273"/>
            <p:cNvSpPr/>
            <p:nvPr/>
          </p:nvSpPr>
          <p:spPr>
            <a:xfrm>
              <a:off x="2017511"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5" name="Oval 274"/>
            <p:cNvSpPr/>
            <p:nvPr/>
          </p:nvSpPr>
          <p:spPr>
            <a:xfrm>
              <a:off x="2735120"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6" name="Oval 275"/>
            <p:cNvSpPr/>
            <p:nvPr/>
          </p:nvSpPr>
          <p:spPr>
            <a:xfrm>
              <a:off x="3452729"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7" name="Oval 276"/>
            <p:cNvSpPr/>
            <p:nvPr/>
          </p:nvSpPr>
          <p:spPr>
            <a:xfrm>
              <a:off x="4170338"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8" name="Oval 277"/>
            <p:cNvSpPr/>
            <p:nvPr/>
          </p:nvSpPr>
          <p:spPr>
            <a:xfrm>
              <a:off x="4887947"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9" name="Oval 278"/>
            <p:cNvSpPr/>
            <p:nvPr/>
          </p:nvSpPr>
          <p:spPr>
            <a:xfrm>
              <a:off x="1299902"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0" name="Oval 279"/>
            <p:cNvSpPr/>
            <p:nvPr/>
          </p:nvSpPr>
          <p:spPr>
            <a:xfrm>
              <a:off x="2017511"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1" name="Oval 280"/>
            <p:cNvSpPr/>
            <p:nvPr/>
          </p:nvSpPr>
          <p:spPr>
            <a:xfrm>
              <a:off x="2735120"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2" name="Oval 281"/>
            <p:cNvSpPr/>
            <p:nvPr/>
          </p:nvSpPr>
          <p:spPr>
            <a:xfrm>
              <a:off x="3452729"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3" name="Oval 282"/>
            <p:cNvSpPr/>
            <p:nvPr/>
          </p:nvSpPr>
          <p:spPr>
            <a:xfrm>
              <a:off x="4170338"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4" name="Oval 283"/>
            <p:cNvSpPr/>
            <p:nvPr/>
          </p:nvSpPr>
          <p:spPr>
            <a:xfrm>
              <a:off x="4887947"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5" name="Oval 284"/>
            <p:cNvSpPr/>
            <p:nvPr/>
          </p:nvSpPr>
          <p:spPr>
            <a:xfrm>
              <a:off x="1299902"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6" name="Oval 285"/>
            <p:cNvSpPr/>
            <p:nvPr/>
          </p:nvSpPr>
          <p:spPr>
            <a:xfrm>
              <a:off x="2017511"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7" name="Oval 286"/>
            <p:cNvSpPr/>
            <p:nvPr/>
          </p:nvSpPr>
          <p:spPr>
            <a:xfrm>
              <a:off x="2735120"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8" name="Oval 287"/>
            <p:cNvSpPr/>
            <p:nvPr/>
          </p:nvSpPr>
          <p:spPr>
            <a:xfrm>
              <a:off x="3452729"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9" name="Oval 288"/>
            <p:cNvSpPr/>
            <p:nvPr/>
          </p:nvSpPr>
          <p:spPr>
            <a:xfrm>
              <a:off x="4170338"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82" name="Oval 81"/>
          <p:cNvSpPr>
            <a:spLocks noChangeAspect="1"/>
          </p:cNvSpPr>
          <p:nvPr/>
        </p:nvSpPr>
        <p:spPr>
          <a:xfrm>
            <a:off x="5233847" y="150260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3" name="TextBox 82"/>
          <p:cNvSpPr txBox="1"/>
          <p:nvPr/>
        </p:nvSpPr>
        <p:spPr>
          <a:xfrm>
            <a:off x="4943577" y="1051886"/>
            <a:ext cx="505267" cy="369332"/>
          </a:xfrm>
          <a:prstGeom prst="rect">
            <a:avLst/>
          </a:prstGeom>
          <a:noFill/>
        </p:spPr>
        <p:txBody>
          <a:bodyPr wrap="none" rtlCol="0">
            <a:spAutoFit/>
          </a:bodyPr>
          <a:lstStyle/>
          <a:p>
            <a:r>
              <a:rPr lang="en-US" dirty="0" smtClean="0"/>
              <a:t>1 4</a:t>
            </a:r>
            <a:endParaRPr lang="en-ZA" dirty="0"/>
          </a:p>
        </p:txBody>
      </p:sp>
    </p:spTree>
    <p:extLst>
      <p:ext uri="{BB962C8B-B14F-4D97-AF65-F5344CB8AC3E}">
        <p14:creationId xmlns:p14="http://schemas.microsoft.com/office/powerpoint/2010/main" val="2384340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30" y="2099147"/>
            <a:ext cx="5737879" cy="4725144"/>
          </a:xfrm>
          <a:prstGeom prst="rect">
            <a:avLst/>
          </a:prstGeom>
        </p:spPr>
      </p:pic>
      <p:sp>
        <p:nvSpPr>
          <p:cNvPr id="3" name="Rectangle 15"/>
          <p:cNvSpPr>
            <a:spLocks noChangeArrowheads="1"/>
          </p:cNvSpPr>
          <p:nvPr/>
        </p:nvSpPr>
        <p:spPr bwMode="auto">
          <a:xfrm>
            <a:off x="14391" y="116632"/>
            <a:ext cx="6213793" cy="769441"/>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ZA" sz="4400" b="1" dirty="0" smtClean="0">
                <a:effectLst>
                  <a:outerShdw blurRad="38100" dist="38100" dir="2700000" algn="tl">
                    <a:srgbClr val="000000">
                      <a:alpha val="43137"/>
                    </a:srgbClr>
                  </a:outerShdw>
                </a:effectLst>
              </a:rPr>
              <a:t>Bragg’s Law</a:t>
            </a:r>
            <a:endParaRPr lang="en-US" sz="3600" b="1" i="1" dirty="0">
              <a:effectLst>
                <a:outerShdw blurRad="38100" dist="38100" dir="2700000" algn="tl">
                  <a:srgbClr val="000000">
                    <a:alpha val="43137"/>
                  </a:srgbClr>
                </a:outerShdw>
              </a:effectLst>
              <a:latin typeface="Arial" pitchFamily="34" charset="0"/>
              <a:cs typeface="Arial" pitchFamily="34" charset="0"/>
            </a:endParaRPr>
          </a:p>
        </p:txBody>
      </p:sp>
      <p:pic>
        <p:nvPicPr>
          <p:cNvPr id="4" name="Picture 4" descr="3356747081_d8d6ebe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5570" y="227484"/>
            <a:ext cx="2476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427413" y="1030945"/>
                <a:ext cx="5284908"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 </m:t>
                      </m:r>
                      <m:r>
                        <a:rPr lang="en-US" sz="6000" b="0" i="1" smtClean="0">
                          <a:latin typeface="Cambria Math" panose="02040503050406030204" pitchFamily="18" charset="0"/>
                        </a:rPr>
                        <m:t>𝑛</m:t>
                      </m:r>
                      <m:r>
                        <a:rPr lang="en-US" sz="6000" b="0" i="1" smtClean="0">
                          <a:latin typeface="Cambria Math" panose="02040503050406030204" pitchFamily="18" charset="0"/>
                          <a:sym typeface="Symbol" panose="05050102010706020507" pitchFamily="18" charset="2"/>
                        </a:rPr>
                        <m:t> =  2</m:t>
                      </m:r>
                      <m:r>
                        <a:rPr lang="en-US" sz="6000" b="0" i="1" smtClean="0">
                          <a:latin typeface="Cambria Math" panose="02040503050406030204" pitchFamily="18" charset="0"/>
                          <a:sym typeface="Symbol" panose="05050102010706020507" pitchFamily="18" charset="2"/>
                        </a:rPr>
                        <m:t>𝑑</m:t>
                      </m:r>
                      <m:func>
                        <m:funcPr>
                          <m:ctrlPr>
                            <a:rPr lang="en-US" sz="6000" b="0" i="1" smtClean="0">
                              <a:latin typeface="Cambria Math" panose="02040503050406030204" pitchFamily="18" charset="0"/>
                              <a:sym typeface="Symbol" panose="05050102010706020507" pitchFamily="18" charset="2"/>
                            </a:rPr>
                          </m:ctrlPr>
                        </m:funcPr>
                        <m:fName>
                          <m:r>
                            <m:rPr>
                              <m:sty m:val="p"/>
                            </m:rPr>
                            <a:rPr lang="en-US" sz="6000" b="0" i="0" smtClean="0">
                              <a:latin typeface="Cambria Math" panose="02040503050406030204" pitchFamily="18" charset="0"/>
                              <a:sym typeface="Symbol" panose="05050102010706020507" pitchFamily="18" charset="2"/>
                            </a:rPr>
                            <m:t>sin</m:t>
                          </m:r>
                        </m:fName>
                        <m:e>
                          <m:r>
                            <a:rPr lang="en-US" sz="6000" b="0" i="1" smtClean="0">
                              <a:latin typeface="Cambria Math" panose="02040503050406030204" pitchFamily="18" charset="0"/>
                              <a:sym typeface="Symbol" panose="05050102010706020507" pitchFamily="18" charset="2"/>
                            </a:rPr>
                            <m:t></m:t>
                          </m:r>
                        </m:e>
                      </m:func>
                    </m:oMath>
                  </m:oMathPara>
                </a14:m>
                <a:endParaRPr lang="en-ZA"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427413" y="1030945"/>
                <a:ext cx="5284908" cy="923330"/>
              </a:xfrm>
              <a:prstGeom prst="rect">
                <a:avLst/>
              </a:prstGeom>
              <a:blipFill>
                <a:blip r:embed="rId4"/>
                <a:stretch>
                  <a:fillRect/>
                </a:stretch>
              </a:blipFill>
            </p:spPr>
            <p:txBody>
              <a:bodyPr/>
              <a:lstStyle/>
              <a:p>
                <a:r>
                  <a:rPr lang="en-ZA">
                    <a:noFill/>
                  </a:rPr>
                  <a:t> </a:t>
                </a:r>
              </a:p>
            </p:txBody>
          </p:sp>
        </mc:Fallback>
      </mc:AlternateContent>
      <p:sp>
        <p:nvSpPr>
          <p:cNvPr id="6" name="Rectangle 15"/>
          <p:cNvSpPr>
            <a:spLocks noChangeArrowheads="1"/>
          </p:cNvSpPr>
          <p:nvPr/>
        </p:nvSpPr>
        <p:spPr bwMode="auto">
          <a:xfrm>
            <a:off x="5760309" y="2958278"/>
            <a:ext cx="3431679" cy="707886"/>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ZA" sz="2000" b="1" dirty="0" smtClean="0">
                <a:effectLst>
                  <a:outerShdw blurRad="38100" dist="38100" dir="2700000" algn="tl">
                    <a:srgbClr val="000000">
                      <a:alpha val="43137"/>
                    </a:srgbClr>
                  </a:outerShdw>
                </a:effectLst>
              </a:rPr>
              <a:t>waves still in phase: constructive interference</a:t>
            </a:r>
            <a:endParaRPr lang="en-US" sz="1600" b="1" i="1" dirty="0">
              <a:effectLst>
                <a:outerShdw blurRad="38100" dist="38100" dir="2700000" algn="tl">
                  <a:srgbClr val="000000">
                    <a:alpha val="43137"/>
                  </a:srgbClr>
                </a:outerShdw>
              </a:effectLst>
              <a:latin typeface="Arial" pitchFamily="34" charset="0"/>
              <a:cs typeface="Arial" pitchFamily="34" charset="0"/>
            </a:endParaRPr>
          </a:p>
        </p:txBody>
      </p:sp>
      <p:sp>
        <p:nvSpPr>
          <p:cNvPr id="7" name="Rectangle 15"/>
          <p:cNvSpPr>
            <a:spLocks noChangeArrowheads="1"/>
          </p:cNvSpPr>
          <p:nvPr/>
        </p:nvSpPr>
        <p:spPr bwMode="auto">
          <a:xfrm>
            <a:off x="6799475" y="5373216"/>
            <a:ext cx="2344525" cy="1015663"/>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ZA" sz="2000" b="1" dirty="0" smtClean="0">
                <a:effectLst>
                  <a:outerShdw blurRad="38100" dist="38100" dir="2700000" algn="tl">
                    <a:srgbClr val="000000">
                      <a:alpha val="43137"/>
                    </a:srgbClr>
                  </a:outerShdw>
                </a:effectLst>
              </a:rPr>
              <a:t>two neighbouring layers of the</a:t>
            </a:r>
            <a:br>
              <a:rPr lang="en-ZA" sz="2000" b="1" dirty="0" smtClean="0">
                <a:effectLst>
                  <a:outerShdw blurRad="38100" dist="38100" dir="2700000" algn="tl">
                    <a:srgbClr val="000000">
                      <a:alpha val="43137"/>
                    </a:srgbClr>
                  </a:outerShdw>
                </a:effectLst>
              </a:rPr>
            </a:br>
            <a:r>
              <a:rPr lang="en-ZA" sz="2000" b="1" dirty="0" smtClean="0">
                <a:effectLst>
                  <a:outerShdw blurRad="38100" dist="38100" dir="2700000" algn="tl">
                    <a:srgbClr val="000000">
                      <a:alpha val="43137"/>
                    </a:srgbClr>
                  </a:outerShdw>
                </a:effectLst>
              </a:rPr>
              <a:t> crystal lattice</a:t>
            </a:r>
            <a:endParaRPr lang="en-US" sz="1600" b="1" i="1" dirty="0">
              <a:effectLst>
                <a:outerShdw blurRad="38100" dist="38100" dir="2700000" algn="tl">
                  <a:srgbClr val="000000">
                    <a:alpha val="43137"/>
                  </a:srgbClr>
                </a:outerShdw>
              </a:effectLst>
              <a:latin typeface="Arial" pitchFamily="34" charset="0"/>
              <a:cs typeface="Arial" pitchFamily="34" charset="0"/>
            </a:endParaRPr>
          </a:p>
        </p:txBody>
      </p:sp>
      <p:cxnSp>
        <p:nvCxnSpPr>
          <p:cNvPr id="9" name="Straight Arrow Connector 8"/>
          <p:cNvCxnSpPr>
            <a:stCxn id="7" idx="1"/>
          </p:cNvCxnSpPr>
          <p:nvPr/>
        </p:nvCxnSpPr>
        <p:spPr>
          <a:xfrm flipH="1" flipV="1">
            <a:off x="5868147" y="5001968"/>
            <a:ext cx="931328" cy="7710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a:off x="5868147" y="5773036"/>
            <a:ext cx="931328" cy="6793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42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928688"/>
            <a:ext cx="5040312" cy="5040312"/>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B</a:t>
            </a:r>
            <a:endParaRPr lang="en-GB" dirty="0"/>
          </a:p>
        </p:txBody>
      </p:sp>
      <p:sp>
        <p:nvSpPr>
          <p:cNvPr id="3" name="Rectangle 2"/>
          <p:cNvSpPr/>
          <p:nvPr/>
        </p:nvSpPr>
        <p:spPr>
          <a:xfrm>
            <a:off x="8501063" y="0"/>
            <a:ext cx="1428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rot="2700000">
            <a:off x="3599260" y="3377406"/>
            <a:ext cx="7143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a:off x="500063" y="3457575"/>
            <a:ext cx="7215187" cy="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0" y="3306763"/>
            <a:ext cx="500063" cy="28575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sp>
        <p:nvSpPr>
          <p:cNvPr id="35851" name="TextBox 142"/>
          <p:cNvSpPr txBox="1">
            <a:spLocks noChangeArrowheads="1"/>
          </p:cNvSpPr>
          <p:nvPr/>
        </p:nvSpPr>
        <p:spPr bwMode="auto">
          <a:xfrm>
            <a:off x="1829991" y="3068638"/>
            <a:ext cx="34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ym typeface="Symbol" pitchFamily="18" charset="2"/>
              </a:rPr>
              <a:t></a:t>
            </a:r>
            <a:endParaRPr lang="en-GB" altLang="en-US"/>
          </a:p>
        </p:txBody>
      </p:sp>
      <p:sp>
        <p:nvSpPr>
          <p:cNvPr id="35852" name="TextBox 143"/>
          <p:cNvSpPr txBox="1">
            <a:spLocks noChangeArrowheads="1"/>
          </p:cNvSpPr>
          <p:nvPr/>
        </p:nvSpPr>
        <p:spPr bwMode="auto">
          <a:xfrm>
            <a:off x="3121586" y="3441309"/>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dirty="0"/>
              <a:t>2/</a:t>
            </a:r>
            <a:r>
              <a:rPr lang="en-ZA" altLang="en-US" dirty="0">
                <a:sym typeface="Symbol" pitchFamily="18" charset="2"/>
              </a:rPr>
              <a:t></a:t>
            </a:r>
            <a:endParaRPr lang="en-GB" altLang="en-US" dirty="0"/>
          </a:p>
        </p:txBody>
      </p:sp>
      <p:sp>
        <p:nvSpPr>
          <p:cNvPr id="35853" name="TextBox 144"/>
          <p:cNvSpPr txBox="1">
            <a:spLocks noChangeArrowheads="1"/>
          </p:cNvSpPr>
          <p:nvPr/>
        </p:nvSpPr>
        <p:spPr bwMode="auto">
          <a:xfrm>
            <a:off x="5997315" y="1471361"/>
            <a:ext cx="675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dirty="0" smtClean="0"/>
              <a:t>1/</a:t>
            </a:r>
            <a:r>
              <a:rPr lang="en-ZA" altLang="en-US" i="1" dirty="0" smtClean="0"/>
              <a:t>d</a:t>
            </a:r>
            <a:r>
              <a:rPr lang="en-ZA" altLang="en-US" baseline="-25000" dirty="0" smtClean="0"/>
              <a:t>14</a:t>
            </a:r>
            <a:endParaRPr lang="en-GB" altLang="en-US" baseline="-25000" dirty="0"/>
          </a:p>
        </p:txBody>
      </p:sp>
      <p:cxnSp>
        <p:nvCxnSpPr>
          <p:cNvPr id="147" name="Straight Connector 146"/>
          <p:cNvCxnSpPr/>
          <p:nvPr/>
        </p:nvCxnSpPr>
        <p:spPr>
          <a:xfrm rot="5400000">
            <a:off x="5620940" y="1911351"/>
            <a:ext cx="576263" cy="44291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103741" y="1051886"/>
            <a:ext cx="7262350" cy="4626579"/>
            <a:chOff x="1115616" y="1051886"/>
            <a:chExt cx="7262350" cy="4626579"/>
          </a:xfrm>
        </p:grpSpPr>
        <p:cxnSp>
          <p:nvCxnSpPr>
            <p:cNvPr id="140" name="Straight Connector 139"/>
            <p:cNvCxnSpPr>
              <a:stCxn id="2" idx="2"/>
            </p:cNvCxnSpPr>
            <p:nvPr/>
          </p:nvCxnSpPr>
          <p:spPr>
            <a:xfrm flipV="1">
              <a:off x="1115616" y="1562100"/>
              <a:ext cx="4180284" cy="1886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308763" y="1580496"/>
              <a:ext cx="831290" cy="1842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rot="420000">
              <a:off x="3978341" y="1273196"/>
              <a:ext cx="4399625" cy="4405269"/>
              <a:chOff x="947186" y="1255746"/>
              <a:chExt cx="4399625" cy="4405269"/>
            </a:xfrm>
          </p:grpSpPr>
          <p:sp>
            <p:nvSpPr>
              <p:cNvPr id="268" name="Oval 267"/>
              <p:cNvSpPr/>
              <p:nvPr/>
            </p:nvSpPr>
            <p:spPr>
              <a:xfrm>
                <a:off x="1664795"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9" name="Oval 268"/>
              <p:cNvSpPr/>
              <p:nvPr/>
            </p:nvSpPr>
            <p:spPr>
              <a:xfrm>
                <a:off x="2382404"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0" name="Oval 269"/>
              <p:cNvSpPr/>
              <p:nvPr/>
            </p:nvSpPr>
            <p:spPr>
              <a:xfrm>
                <a:off x="3100013"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1" name="Oval 270"/>
              <p:cNvSpPr/>
              <p:nvPr/>
            </p:nvSpPr>
            <p:spPr>
              <a:xfrm>
                <a:off x="3817622"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2" name="Oval 271"/>
              <p:cNvSpPr/>
              <p:nvPr/>
            </p:nvSpPr>
            <p:spPr>
              <a:xfrm>
                <a:off x="4535231"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3" name="Oval 272"/>
              <p:cNvSpPr/>
              <p:nvPr/>
            </p:nvSpPr>
            <p:spPr>
              <a:xfrm>
                <a:off x="5252840"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4" name="Oval 273"/>
              <p:cNvSpPr/>
              <p:nvPr/>
            </p:nvSpPr>
            <p:spPr>
              <a:xfrm>
                <a:off x="947186"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5" name="Oval 274"/>
              <p:cNvSpPr/>
              <p:nvPr/>
            </p:nvSpPr>
            <p:spPr>
              <a:xfrm>
                <a:off x="1664795"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6" name="Oval 275"/>
              <p:cNvSpPr/>
              <p:nvPr/>
            </p:nvSpPr>
            <p:spPr>
              <a:xfrm>
                <a:off x="2382404"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7" name="Oval 276"/>
              <p:cNvSpPr/>
              <p:nvPr/>
            </p:nvSpPr>
            <p:spPr>
              <a:xfrm>
                <a:off x="3100013"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8" name="Oval 277"/>
              <p:cNvSpPr/>
              <p:nvPr/>
            </p:nvSpPr>
            <p:spPr>
              <a:xfrm>
                <a:off x="3817622"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9" name="Oval 278"/>
              <p:cNvSpPr/>
              <p:nvPr/>
            </p:nvSpPr>
            <p:spPr>
              <a:xfrm>
                <a:off x="4535231"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0" name="Oval 279"/>
              <p:cNvSpPr/>
              <p:nvPr/>
            </p:nvSpPr>
            <p:spPr>
              <a:xfrm>
                <a:off x="5252840"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1" name="Oval 280"/>
              <p:cNvSpPr/>
              <p:nvPr/>
            </p:nvSpPr>
            <p:spPr>
              <a:xfrm>
                <a:off x="947186"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2" name="Oval 281"/>
              <p:cNvSpPr/>
              <p:nvPr/>
            </p:nvSpPr>
            <p:spPr>
              <a:xfrm>
                <a:off x="1686766"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3" name="Oval 282"/>
              <p:cNvSpPr/>
              <p:nvPr/>
            </p:nvSpPr>
            <p:spPr>
              <a:xfrm>
                <a:off x="2404375"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4" name="Oval 283"/>
              <p:cNvSpPr/>
              <p:nvPr/>
            </p:nvSpPr>
            <p:spPr>
              <a:xfrm>
                <a:off x="3121984"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5" name="Oval 284"/>
              <p:cNvSpPr/>
              <p:nvPr/>
            </p:nvSpPr>
            <p:spPr>
              <a:xfrm>
                <a:off x="3839593"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6" name="Oval 285"/>
              <p:cNvSpPr/>
              <p:nvPr/>
            </p:nvSpPr>
            <p:spPr>
              <a:xfrm>
                <a:off x="4557202"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7" name="Oval 286"/>
              <p:cNvSpPr/>
              <p:nvPr/>
            </p:nvSpPr>
            <p:spPr>
              <a:xfrm>
                <a:off x="5274811"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8" name="Oval 287"/>
              <p:cNvSpPr/>
              <p:nvPr/>
            </p:nvSpPr>
            <p:spPr>
              <a:xfrm>
                <a:off x="969157"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9" name="Oval 288"/>
              <p:cNvSpPr/>
              <p:nvPr/>
            </p:nvSpPr>
            <p:spPr>
              <a:xfrm>
                <a:off x="1650766"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0" name="Oval 289"/>
              <p:cNvSpPr/>
              <p:nvPr/>
            </p:nvSpPr>
            <p:spPr>
              <a:xfrm>
                <a:off x="2368375"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1" name="Oval 290"/>
              <p:cNvSpPr/>
              <p:nvPr/>
            </p:nvSpPr>
            <p:spPr>
              <a:xfrm>
                <a:off x="3085984"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2" name="Oval 291"/>
              <p:cNvSpPr/>
              <p:nvPr/>
            </p:nvSpPr>
            <p:spPr>
              <a:xfrm>
                <a:off x="3803593"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3" name="Oval 292"/>
              <p:cNvSpPr/>
              <p:nvPr/>
            </p:nvSpPr>
            <p:spPr>
              <a:xfrm>
                <a:off x="4521202"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4" name="Oval 293"/>
              <p:cNvSpPr/>
              <p:nvPr/>
            </p:nvSpPr>
            <p:spPr>
              <a:xfrm>
                <a:off x="2382404"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5" name="Oval 294"/>
              <p:cNvSpPr/>
              <p:nvPr/>
            </p:nvSpPr>
            <p:spPr>
              <a:xfrm>
                <a:off x="3100013"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6" name="Oval 295"/>
              <p:cNvSpPr/>
              <p:nvPr/>
            </p:nvSpPr>
            <p:spPr>
              <a:xfrm>
                <a:off x="3817622"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7" name="Oval 296"/>
              <p:cNvSpPr/>
              <p:nvPr/>
            </p:nvSpPr>
            <p:spPr>
              <a:xfrm>
                <a:off x="1664795"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8" name="Oval 297"/>
              <p:cNvSpPr/>
              <p:nvPr/>
            </p:nvSpPr>
            <p:spPr>
              <a:xfrm>
                <a:off x="2382404"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9" name="Oval 298"/>
              <p:cNvSpPr/>
              <p:nvPr/>
            </p:nvSpPr>
            <p:spPr>
              <a:xfrm>
                <a:off x="3100013"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0" name="Oval 299"/>
              <p:cNvSpPr/>
              <p:nvPr/>
            </p:nvSpPr>
            <p:spPr>
              <a:xfrm>
                <a:off x="3817622"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1" name="Oval 300"/>
              <p:cNvSpPr/>
              <p:nvPr/>
            </p:nvSpPr>
            <p:spPr>
              <a:xfrm>
                <a:off x="4535231"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2" name="Oval 301"/>
              <p:cNvSpPr/>
              <p:nvPr/>
            </p:nvSpPr>
            <p:spPr>
              <a:xfrm>
                <a:off x="2376317"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3" name="Oval 302"/>
              <p:cNvSpPr/>
              <p:nvPr/>
            </p:nvSpPr>
            <p:spPr>
              <a:xfrm>
                <a:off x="3093926"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4" name="Oval 303"/>
              <p:cNvSpPr/>
              <p:nvPr/>
            </p:nvSpPr>
            <p:spPr>
              <a:xfrm>
                <a:off x="3811535"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5" name="Oval 304"/>
              <p:cNvSpPr/>
              <p:nvPr/>
            </p:nvSpPr>
            <p:spPr>
              <a:xfrm>
                <a:off x="2017511"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6" name="Oval 305"/>
              <p:cNvSpPr/>
              <p:nvPr/>
            </p:nvSpPr>
            <p:spPr>
              <a:xfrm>
                <a:off x="2735120"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7" name="Oval 306"/>
              <p:cNvSpPr/>
              <p:nvPr/>
            </p:nvSpPr>
            <p:spPr>
              <a:xfrm>
                <a:off x="3452729"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8" name="Oval 307"/>
              <p:cNvSpPr/>
              <p:nvPr/>
            </p:nvSpPr>
            <p:spPr>
              <a:xfrm>
                <a:off x="4170338"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9" name="Oval 308"/>
              <p:cNvSpPr/>
              <p:nvPr/>
            </p:nvSpPr>
            <p:spPr>
              <a:xfrm>
                <a:off x="2017511"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0" name="Oval 309"/>
              <p:cNvSpPr/>
              <p:nvPr/>
            </p:nvSpPr>
            <p:spPr>
              <a:xfrm>
                <a:off x="2735120"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1" name="Oval 310"/>
              <p:cNvSpPr/>
              <p:nvPr/>
            </p:nvSpPr>
            <p:spPr>
              <a:xfrm>
                <a:off x="3452729"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2" name="Oval 311"/>
              <p:cNvSpPr/>
              <p:nvPr/>
            </p:nvSpPr>
            <p:spPr>
              <a:xfrm>
                <a:off x="4170338"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3" name="Oval 312"/>
              <p:cNvSpPr/>
              <p:nvPr/>
            </p:nvSpPr>
            <p:spPr>
              <a:xfrm>
                <a:off x="4887947"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4" name="Oval 313"/>
              <p:cNvSpPr/>
              <p:nvPr/>
            </p:nvSpPr>
            <p:spPr>
              <a:xfrm>
                <a:off x="1299902"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5" name="Oval 314"/>
              <p:cNvSpPr/>
              <p:nvPr/>
            </p:nvSpPr>
            <p:spPr>
              <a:xfrm>
                <a:off x="2017511"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6" name="Oval 315"/>
              <p:cNvSpPr/>
              <p:nvPr/>
            </p:nvSpPr>
            <p:spPr>
              <a:xfrm>
                <a:off x="2735120"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7" name="Oval 316"/>
              <p:cNvSpPr/>
              <p:nvPr/>
            </p:nvSpPr>
            <p:spPr>
              <a:xfrm>
                <a:off x="3452729"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8" name="Oval 317"/>
              <p:cNvSpPr/>
              <p:nvPr/>
            </p:nvSpPr>
            <p:spPr>
              <a:xfrm>
                <a:off x="4170338"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9" name="Oval 318"/>
              <p:cNvSpPr/>
              <p:nvPr/>
            </p:nvSpPr>
            <p:spPr>
              <a:xfrm>
                <a:off x="4887947"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0" name="Oval 319"/>
              <p:cNvSpPr/>
              <p:nvPr/>
            </p:nvSpPr>
            <p:spPr>
              <a:xfrm>
                <a:off x="1299902"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1" name="Oval 320"/>
              <p:cNvSpPr/>
              <p:nvPr/>
            </p:nvSpPr>
            <p:spPr>
              <a:xfrm>
                <a:off x="2017511"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2" name="Oval 321"/>
              <p:cNvSpPr/>
              <p:nvPr/>
            </p:nvSpPr>
            <p:spPr>
              <a:xfrm>
                <a:off x="2735120"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3" name="Oval 322"/>
              <p:cNvSpPr/>
              <p:nvPr/>
            </p:nvSpPr>
            <p:spPr>
              <a:xfrm>
                <a:off x="3452729"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4" name="Oval 323"/>
              <p:cNvSpPr/>
              <p:nvPr/>
            </p:nvSpPr>
            <p:spPr>
              <a:xfrm>
                <a:off x="4170338"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5" name="Oval 324"/>
              <p:cNvSpPr/>
              <p:nvPr/>
            </p:nvSpPr>
            <p:spPr>
              <a:xfrm>
                <a:off x="4887947"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6" name="Oval 325"/>
              <p:cNvSpPr/>
              <p:nvPr/>
            </p:nvSpPr>
            <p:spPr>
              <a:xfrm>
                <a:off x="1299902"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7" name="Oval 326"/>
              <p:cNvSpPr/>
              <p:nvPr/>
            </p:nvSpPr>
            <p:spPr>
              <a:xfrm>
                <a:off x="2017511"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8" name="Oval 327"/>
              <p:cNvSpPr/>
              <p:nvPr/>
            </p:nvSpPr>
            <p:spPr>
              <a:xfrm>
                <a:off x="2735120"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9" name="Oval 328"/>
              <p:cNvSpPr/>
              <p:nvPr/>
            </p:nvSpPr>
            <p:spPr>
              <a:xfrm>
                <a:off x="3452729"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0" name="Oval 329"/>
              <p:cNvSpPr/>
              <p:nvPr/>
            </p:nvSpPr>
            <p:spPr>
              <a:xfrm>
                <a:off x="4170338"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1" name="Oval 330"/>
              <p:cNvSpPr/>
              <p:nvPr/>
            </p:nvSpPr>
            <p:spPr>
              <a:xfrm>
                <a:off x="4887947"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2" name="Oval 331"/>
              <p:cNvSpPr/>
              <p:nvPr/>
            </p:nvSpPr>
            <p:spPr>
              <a:xfrm>
                <a:off x="1299902"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3" name="Oval 332"/>
              <p:cNvSpPr/>
              <p:nvPr/>
            </p:nvSpPr>
            <p:spPr>
              <a:xfrm>
                <a:off x="2017511"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4" name="Oval 333"/>
              <p:cNvSpPr/>
              <p:nvPr/>
            </p:nvSpPr>
            <p:spPr>
              <a:xfrm>
                <a:off x="2735120"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5" name="Oval 334"/>
              <p:cNvSpPr/>
              <p:nvPr/>
            </p:nvSpPr>
            <p:spPr>
              <a:xfrm>
                <a:off x="3452729"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6" name="Oval 335"/>
              <p:cNvSpPr/>
              <p:nvPr/>
            </p:nvSpPr>
            <p:spPr>
              <a:xfrm>
                <a:off x="4170338"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37" name="Oval 336"/>
            <p:cNvSpPr>
              <a:spLocks noChangeAspect="1"/>
            </p:cNvSpPr>
            <p:nvPr/>
          </p:nvSpPr>
          <p:spPr>
            <a:xfrm>
              <a:off x="5245722" y="150260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0" name="TextBox 339"/>
            <p:cNvSpPr txBox="1"/>
            <p:nvPr/>
          </p:nvSpPr>
          <p:spPr>
            <a:xfrm>
              <a:off x="4955452" y="1051886"/>
              <a:ext cx="505267" cy="369332"/>
            </a:xfrm>
            <a:prstGeom prst="rect">
              <a:avLst/>
            </a:prstGeom>
            <a:noFill/>
          </p:spPr>
          <p:txBody>
            <a:bodyPr wrap="none" rtlCol="0">
              <a:spAutoFit/>
            </a:bodyPr>
            <a:lstStyle/>
            <a:p>
              <a:r>
                <a:rPr lang="en-US" dirty="0" smtClean="0"/>
                <a:t>1 4</a:t>
              </a:r>
              <a:endParaRPr lang="en-ZA" dirty="0"/>
            </a:p>
          </p:txBody>
        </p:sp>
      </p:grpSp>
      <p:grpSp>
        <p:nvGrpSpPr>
          <p:cNvPr id="22" name="Group 21"/>
          <p:cNvGrpSpPr/>
          <p:nvPr/>
        </p:nvGrpSpPr>
        <p:grpSpPr>
          <a:xfrm>
            <a:off x="4997671" y="1699968"/>
            <a:ext cx="431579" cy="293138"/>
            <a:chOff x="4997671" y="1699968"/>
            <a:chExt cx="431579" cy="293138"/>
          </a:xfrm>
        </p:grpSpPr>
        <p:cxnSp>
          <p:nvCxnSpPr>
            <p:cNvPr id="342" name="Straight Connector 341"/>
            <p:cNvCxnSpPr/>
            <p:nvPr/>
          </p:nvCxnSpPr>
          <p:spPr>
            <a:xfrm>
              <a:off x="4997671" y="1699968"/>
              <a:ext cx="122017" cy="293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5122069" y="1845469"/>
              <a:ext cx="307181" cy="145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14819" y="3384782"/>
            <a:ext cx="370614" cy="400110"/>
          </a:xfrm>
          <a:prstGeom prst="rect">
            <a:avLst/>
          </a:prstGeom>
          <a:noFill/>
        </p:spPr>
        <p:txBody>
          <a:bodyPr wrap="none" rtlCol="0">
            <a:spAutoFit/>
          </a:bodyPr>
          <a:lstStyle/>
          <a:p>
            <a:r>
              <a:rPr lang="en-US" sz="2000" b="1" dirty="0" smtClean="0"/>
              <a:t>A</a:t>
            </a:r>
            <a:endParaRPr lang="en-ZA" sz="2000" b="1" dirty="0"/>
          </a:p>
        </p:txBody>
      </p:sp>
      <p:sp>
        <p:nvSpPr>
          <p:cNvPr id="35840" name="TextBox 35839"/>
          <p:cNvSpPr txBox="1"/>
          <p:nvPr/>
        </p:nvSpPr>
        <p:spPr>
          <a:xfrm>
            <a:off x="5317942" y="1317304"/>
            <a:ext cx="370614" cy="400110"/>
          </a:xfrm>
          <a:prstGeom prst="rect">
            <a:avLst/>
          </a:prstGeom>
          <a:noFill/>
        </p:spPr>
        <p:txBody>
          <a:bodyPr wrap="none" rtlCol="0">
            <a:spAutoFit/>
          </a:bodyPr>
          <a:lstStyle/>
          <a:p>
            <a:r>
              <a:rPr lang="en-US" sz="2000" b="1" dirty="0" smtClean="0"/>
              <a:t>B</a:t>
            </a:r>
            <a:endParaRPr lang="en-ZA" sz="2000" b="1" dirty="0"/>
          </a:p>
        </p:txBody>
      </p:sp>
      <p:sp>
        <p:nvSpPr>
          <p:cNvPr id="35841" name="TextBox 35840"/>
          <p:cNvSpPr txBox="1"/>
          <p:nvPr/>
        </p:nvSpPr>
        <p:spPr>
          <a:xfrm>
            <a:off x="6103726" y="3398803"/>
            <a:ext cx="370614" cy="400110"/>
          </a:xfrm>
          <a:prstGeom prst="rect">
            <a:avLst/>
          </a:prstGeom>
          <a:noFill/>
        </p:spPr>
        <p:txBody>
          <a:bodyPr wrap="none" rtlCol="0">
            <a:spAutoFit/>
          </a:bodyPr>
          <a:lstStyle/>
          <a:p>
            <a:r>
              <a:rPr lang="en-US" sz="2000" b="1" dirty="0" smtClean="0"/>
              <a:t>C</a:t>
            </a:r>
            <a:endParaRPr lang="en-ZA"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928688"/>
            <a:ext cx="5040312" cy="5040312"/>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p:nvPr/>
        </p:nvSpPr>
        <p:spPr>
          <a:xfrm>
            <a:off x="8501063" y="0"/>
            <a:ext cx="1428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rot="2700000">
            <a:off x="3599260" y="3377406"/>
            <a:ext cx="7143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a:off x="500063" y="3457575"/>
            <a:ext cx="7215187" cy="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0" y="3306763"/>
            <a:ext cx="500063" cy="28575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sp>
        <p:nvSpPr>
          <p:cNvPr id="36875" name="TextBox 142"/>
          <p:cNvSpPr txBox="1">
            <a:spLocks noChangeArrowheads="1"/>
          </p:cNvSpPr>
          <p:nvPr/>
        </p:nvSpPr>
        <p:spPr bwMode="auto">
          <a:xfrm>
            <a:off x="1829991" y="3068638"/>
            <a:ext cx="34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ym typeface="Symbol" pitchFamily="18" charset="2"/>
              </a:rPr>
              <a:t></a:t>
            </a:r>
            <a:endParaRPr lang="en-GB" altLang="en-US"/>
          </a:p>
        </p:txBody>
      </p:sp>
      <p:sp>
        <p:nvSpPr>
          <p:cNvPr id="36876" name="TextBox 143"/>
          <p:cNvSpPr txBox="1">
            <a:spLocks noChangeArrowheads="1"/>
          </p:cNvSpPr>
          <p:nvPr/>
        </p:nvSpPr>
        <p:spPr bwMode="auto">
          <a:xfrm>
            <a:off x="3746583" y="3440526"/>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dirty="0"/>
              <a:t>2/</a:t>
            </a:r>
            <a:r>
              <a:rPr lang="en-ZA" altLang="en-US" dirty="0">
                <a:sym typeface="Symbol" pitchFamily="18" charset="2"/>
              </a:rPr>
              <a:t></a:t>
            </a:r>
            <a:endParaRPr lang="en-GB" altLang="en-US" dirty="0"/>
          </a:p>
        </p:txBody>
      </p:sp>
      <p:cxnSp>
        <p:nvCxnSpPr>
          <p:cNvPr id="151" name="Straight Connector 150"/>
          <p:cNvCxnSpPr/>
          <p:nvPr/>
        </p:nvCxnSpPr>
        <p:spPr>
          <a:xfrm flipV="1">
            <a:off x="2064941" y="2614613"/>
            <a:ext cx="3346450" cy="154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879" name="TextBox 138"/>
          <p:cNvSpPr txBox="1">
            <a:spLocks noChangeArrowheads="1"/>
          </p:cNvSpPr>
          <p:nvPr/>
        </p:nvSpPr>
        <p:spPr bwMode="auto">
          <a:xfrm>
            <a:off x="3930253" y="2897188"/>
            <a:ext cx="346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ym typeface="Symbol" pitchFamily="18" charset="2"/>
              </a:rPr>
              <a:t></a:t>
            </a:r>
            <a:endParaRPr lang="en-GB" altLang="en-US"/>
          </a:p>
        </p:txBody>
      </p:sp>
      <p:sp>
        <p:nvSpPr>
          <p:cNvPr id="36880" name="TextBox 145"/>
          <p:cNvSpPr txBox="1">
            <a:spLocks noChangeArrowheads="1"/>
          </p:cNvSpPr>
          <p:nvPr/>
        </p:nvSpPr>
        <p:spPr bwMode="auto">
          <a:xfrm>
            <a:off x="4073128" y="3111500"/>
            <a:ext cx="34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ym typeface="Symbol" pitchFamily="18" charset="2"/>
              </a:rPr>
              <a:t></a:t>
            </a:r>
            <a:endParaRPr lang="en-GB" altLang="en-US"/>
          </a:p>
        </p:txBody>
      </p:sp>
      <p:grpSp>
        <p:nvGrpSpPr>
          <p:cNvPr id="143" name="Group 142"/>
          <p:cNvGrpSpPr/>
          <p:nvPr/>
        </p:nvGrpSpPr>
        <p:grpSpPr>
          <a:xfrm>
            <a:off x="1103741" y="1051886"/>
            <a:ext cx="7262350" cy="4626579"/>
            <a:chOff x="1115616" y="1051886"/>
            <a:chExt cx="7262350" cy="4626579"/>
          </a:xfrm>
        </p:grpSpPr>
        <p:cxnSp>
          <p:nvCxnSpPr>
            <p:cNvPr id="145" name="Straight Connector 144"/>
            <p:cNvCxnSpPr/>
            <p:nvPr/>
          </p:nvCxnSpPr>
          <p:spPr>
            <a:xfrm flipV="1">
              <a:off x="1115616" y="1562100"/>
              <a:ext cx="4180284" cy="1886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308763" y="1580496"/>
              <a:ext cx="831290" cy="1842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rot="420000">
              <a:off x="3978341" y="1273196"/>
              <a:ext cx="4399625" cy="4405269"/>
              <a:chOff x="947186" y="1255746"/>
              <a:chExt cx="4399625" cy="4405269"/>
            </a:xfrm>
          </p:grpSpPr>
          <p:sp>
            <p:nvSpPr>
              <p:cNvPr id="150" name="Oval 149"/>
              <p:cNvSpPr/>
              <p:nvPr/>
            </p:nvSpPr>
            <p:spPr>
              <a:xfrm>
                <a:off x="1664795"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Oval 151"/>
              <p:cNvSpPr/>
              <p:nvPr/>
            </p:nvSpPr>
            <p:spPr>
              <a:xfrm>
                <a:off x="2382404"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Oval 152"/>
              <p:cNvSpPr/>
              <p:nvPr/>
            </p:nvSpPr>
            <p:spPr>
              <a:xfrm>
                <a:off x="3100013"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Oval 153"/>
              <p:cNvSpPr/>
              <p:nvPr/>
            </p:nvSpPr>
            <p:spPr>
              <a:xfrm>
                <a:off x="3817622"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5" name="Oval 154"/>
              <p:cNvSpPr/>
              <p:nvPr/>
            </p:nvSpPr>
            <p:spPr>
              <a:xfrm>
                <a:off x="4535231"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6" name="Oval 155"/>
              <p:cNvSpPr/>
              <p:nvPr/>
            </p:nvSpPr>
            <p:spPr>
              <a:xfrm>
                <a:off x="5252840"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7" name="Oval 156"/>
              <p:cNvSpPr/>
              <p:nvPr/>
            </p:nvSpPr>
            <p:spPr>
              <a:xfrm>
                <a:off x="947186"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8" name="Oval 157"/>
              <p:cNvSpPr/>
              <p:nvPr/>
            </p:nvSpPr>
            <p:spPr>
              <a:xfrm>
                <a:off x="1664795"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9" name="Oval 158"/>
              <p:cNvSpPr/>
              <p:nvPr/>
            </p:nvSpPr>
            <p:spPr>
              <a:xfrm>
                <a:off x="2382404"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0" name="Oval 159"/>
              <p:cNvSpPr/>
              <p:nvPr/>
            </p:nvSpPr>
            <p:spPr>
              <a:xfrm>
                <a:off x="3100013"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1" name="Oval 160"/>
              <p:cNvSpPr/>
              <p:nvPr/>
            </p:nvSpPr>
            <p:spPr>
              <a:xfrm>
                <a:off x="3817622"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2" name="Oval 161"/>
              <p:cNvSpPr/>
              <p:nvPr/>
            </p:nvSpPr>
            <p:spPr>
              <a:xfrm>
                <a:off x="4535231"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3" name="Oval 162"/>
              <p:cNvSpPr/>
              <p:nvPr/>
            </p:nvSpPr>
            <p:spPr>
              <a:xfrm>
                <a:off x="5252840"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4" name="Oval 163"/>
              <p:cNvSpPr/>
              <p:nvPr/>
            </p:nvSpPr>
            <p:spPr>
              <a:xfrm>
                <a:off x="947186"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5" name="Oval 164"/>
              <p:cNvSpPr/>
              <p:nvPr/>
            </p:nvSpPr>
            <p:spPr>
              <a:xfrm>
                <a:off x="1686766"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6" name="Oval 165"/>
              <p:cNvSpPr/>
              <p:nvPr/>
            </p:nvSpPr>
            <p:spPr>
              <a:xfrm>
                <a:off x="2404375"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7" name="Oval 166"/>
              <p:cNvSpPr/>
              <p:nvPr/>
            </p:nvSpPr>
            <p:spPr>
              <a:xfrm>
                <a:off x="3121984"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8" name="Oval 167"/>
              <p:cNvSpPr/>
              <p:nvPr/>
            </p:nvSpPr>
            <p:spPr>
              <a:xfrm>
                <a:off x="3839593"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9" name="Oval 168"/>
              <p:cNvSpPr/>
              <p:nvPr/>
            </p:nvSpPr>
            <p:spPr>
              <a:xfrm>
                <a:off x="4557202"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0" name="Oval 169"/>
              <p:cNvSpPr/>
              <p:nvPr/>
            </p:nvSpPr>
            <p:spPr>
              <a:xfrm>
                <a:off x="5274811"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1" name="Oval 170"/>
              <p:cNvSpPr/>
              <p:nvPr/>
            </p:nvSpPr>
            <p:spPr>
              <a:xfrm>
                <a:off x="969157"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2" name="Oval 171"/>
              <p:cNvSpPr/>
              <p:nvPr/>
            </p:nvSpPr>
            <p:spPr>
              <a:xfrm>
                <a:off x="1650766"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3" name="Oval 172"/>
              <p:cNvSpPr/>
              <p:nvPr/>
            </p:nvSpPr>
            <p:spPr>
              <a:xfrm>
                <a:off x="2368375"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4" name="Oval 173"/>
              <p:cNvSpPr/>
              <p:nvPr/>
            </p:nvSpPr>
            <p:spPr>
              <a:xfrm>
                <a:off x="3085984"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5" name="Oval 174"/>
              <p:cNvSpPr/>
              <p:nvPr/>
            </p:nvSpPr>
            <p:spPr>
              <a:xfrm>
                <a:off x="3803593"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6" name="Oval 175"/>
              <p:cNvSpPr/>
              <p:nvPr/>
            </p:nvSpPr>
            <p:spPr>
              <a:xfrm>
                <a:off x="4521202"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7" name="Oval 176"/>
              <p:cNvSpPr/>
              <p:nvPr/>
            </p:nvSpPr>
            <p:spPr>
              <a:xfrm>
                <a:off x="2382404"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8" name="Oval 177"/>
              <p:cNvSpPr/>
              <p:nvPr/>
            </p:nvSpPr>
            <p:spPr>
              <a:xfrm>
                <a:off x="3100013"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9" name="Oval 178"/>
              <p:cNvSpPr/>
              <p:nvPr/>
            </p:nvSpPr>
            <p:spPr>
              <a:xfrm>
                <a:off x="3817622"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0" name="Oval 179"/>
              <p:cNvSpPr/>
              <p:nvPr/>
            </p:nvSpPr>
            <p:spPr>
              <a:xfrm>
                <a:off x="1664795"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1" name="Oval 180"/>
              <p:cNvSpPr/>
              <p:nvPr/>
            </p:nvSpPr>
            <p:spPr>
              <a:xfrm>
                <a:off x="2382404"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2" name="Oval 181"/>
              <p:cNvSpPr/>
              <p:nvPr/>
            </p:nvSpPr>
            <p:spPr>
              <a:xfrm>
                <a:off x="3100013"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3" name="Oval 182"/>
              <p:cNvSpPr/>
              <p:nvPr/>
            </p:nvSpPr>
            <p:spPr>
              <a:xfrm>
                <a:off x="3817622"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4" name="Oval 183"/>
              <p:cNvSpPr/>
              <p:nvPr/>
            </p:nvSpPr>
            <p:spPr>
              <a:xfrm>
                <a:off x="4535231"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5" name="Oval 184"/>
              <p:cNvSpPr/>
              <p:nvPr/>
            </p:nvSpPr>
            <p:spPr>
              <a:xfrm>
                <a:off x="2376317"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6" name="Oval 185"/>
              <p:cNvSpPr/>
              <p:nvPr/>
            </p:nvSpPr>
            <p:spPr>
              <a:xfrm>
                <a:off x="3093926"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7" name="Oval 186"/>
              <p:cNvSpPr/>
              <p:nvPr/>
            </p:nvSpPr>
            <p:spPr>
              <a:xfrm>
                <a:off x="3811535"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8" name="Oval 187"/>
              <p:cNvSpPr/>
              <p:nvPr/>
            </p:nvSpPr>
            <p:spPr>
              <a:xfrm>
                <a:off x="2017511"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9" name="Oval 188"/>
              <p:cNvSpPr/>
              <p:nvPr/>
            </p:nvSpPr>
            <p:spPr>
              <a:xfrm>
                <a:off x="2735120"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0" name="Oval 189"/>
              <p:cNvSpPr/>
              <p:nvPr/>
            </p:nvSpPr>
            <p:spPr>
              <a:xfrm>
                <a:off x="3452729"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1" name="Oval 190"/>
              <p:cNvSpPr/>
              <p:nvPr/>
            </p:nvSpPr>
            <p:spPr>
              <a:xfrm>
                <a:off x="4170338"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2" name="Oval 191"/>
              <p:cNvSpPr/>
              <p:nvPr/>
            </p:nvSpPr>
            <p:spPr>
              <a:xfrm>
                <a:off x="2017511"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3" name="Oval 192"/>
              <p:cNvSpPr/>
              <p:nvPr/>
            </p:nvSpPr>
            <p:spPr>
              <a:xfrm>
                <a:off x="2735120"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4" name="Oval 193"/>
              <p:cNvSpPr/>
              <p:nvPr/>
            </p:nvSpPr>
            <p:spPr>
              <a:xfrm>
                <a:off x="3452729"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5" name="Oval 194"/>
              <p:cNvSpPr/>
              <p:nvPr/>
            </p:nvSpPr>
            <p:spPr>
              <a:xfrm>
                <a:off x="4170338"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6" name="Oval 195"/>
              <p:cNvSpPr/>
              <p:nvPr/>
            </p:nvSpPr>
            <p:spPr>
              <a:xfrm>
                <a:off x="4887947"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7" name="Oval 196"/>
              <p:cNvSpPr/>
              <p:nvPr/>
            </p:nvSpPr>
            <p:spPr>
              <a:xfrm>
                <a:off x="1299902"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8" name="Oval 197"/>
              <p:cNvSpPr/>
              <p:nvPr/>
            </p:nvSpPr>
            <p:spPr>
              <a:xfrm>
                <a:off x="2017511"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9" name="Oval 198"/>
              <p:cNvSpPr/>
              <p:nvPr/>
            </p:nvSpPr>
            <p:spPr>
              <a:xfrm>
                <a:off x="2735120"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0" name="Oval 199"/>
              <p:cNvSpPr/>
              <p:nvPr/>
            </p:nvSpPr>
            <p:spPr>
              <a:xfrm>
                <a:off x="3452729"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1" name="Oval 200"/>
              <p:cNvSpPr/>
              <p:nvPr/>
            </p:nvSpPr>
            <p:spPr>
              <a:xfrm>
                <a:off x="4170338"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2" name="Oval 201"/>
              <p:cNvSpPr/>
              <p:nvPr/>
            </p:nvSpPr>
            <p:spPr>
              <a:xfrm>
                <a:off x="4887947"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3" name="Oval 202"/>
              <p:cNvSpPr/>
              <p:nvPr/>
            </p:nvSpPr>
            <p:spPr>
              <a:xfrm>
                <a:off x="1299902"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4" name="Oval 203"/>
              <p:cNvSpPr/>
              <p:nvPr/>
            </p:nvSpPr>
            <p:spPr>
              <a:xfrm>
                <a:off x="2017511"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5" name="Oval 204"/>
              <p:cNvSpPr/>
              <p:nvPr/>
            </p:nvSpPr>
            <p:spPr>
              <a:xfrm>
                <a:off x="2735120"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6" name="Oval 205"/>
              <p:cNvSpPr/>
              <p:nvPr/>
            </p:nvSpPr>
            <p:spPr>
              <a:xfrm>
                <a:off x="3452729"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7" name="Oval 206"/>
              <p:cNvSpPr/>
              <p:nvPr/>
            </p:nvSpPr>
            <p:spPr>
              <a:xfrm>
                <a:off x="4170338"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8" name="Oval 207"/>
              <p:cNvSpPr/>
              <p:nvPr/>
            </p:nvSpPr>
            <p:spPr>
              <a:xfrm>
                <a:off x="4887947"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9" name="Oval 208"/>
              <p:cNvSpPr/>
              <p:nvPr/>
            </p:nvSpPr>
            <p:spPr>
              <a:xfrm>
                <a:off x="1299902"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0" name="Oval 209"/>
              <p:cNvSpPr/>
              <p:nvPr/>
            </p:nvSpPr>
            <p:spPr>
              <a:xfrm>
                <a:off x="2017511"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1" name="Oval 210"/>
              <p:cNvSpPr/>
              <p:nvPr/>
            </p:nvSpPr>
            <p:spPr>
              <a:xfrm>
                <a:off x="2735120"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2" name="Oval 211"/>
              <p:cNvSpPr/>
              <p:nvPr/>
            </p:nvSpPr>
            <p:spPr>
              <a:xfrm>
                <a:off x="3452729"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3" name="Oval 212"/>
              <p:cNvSpPr/>
              <p:nvPr/>
            </p:nvSpPr>
            <p:spPr>
              <a:xfrm>
                <a:off x="4170338"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4" name="Oval 213"/>
              <p:cNvSpPr/>
              <p:nvPr/>
            </p:nvSpPr>
            <p:spPr>
              <a:xfrm>
                <a:off x="4887947"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5" name="Oval 214"/>
              <p:cNvSpPr/>
              <p:nvPr/>
            </p:nvSpPr>
            <p:spPr>
              <a:xfrm>
                <a:off x="1299902"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6" name="Oval 215"/>
              <p:cNvSpPr/>
              <p:nvPr/>
            </p:nvSpPr>
            <p:spPr>
              <a:xfrm>
                <a:off x="2017511"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7" name="Oval 216"/>
              <p:cNvSpPr/>
              <p:nvPr/>
            </p:nvSpPr>
            <p:spPr>
              <a:xfrm>
                <a:off x="2735120"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8" name="Oval 217"/>
              <p:cNvSpPr/>
              <p:nvPr/>
            </p:nvSpPr>
            <p:spPr>
              <a:xfrm>
                <a:off x="3452729"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9" name="Oval 218"/>
              <p:cNvSpPr/>
              <p:nvPr/>
            </p:nvSpPr>
            <p:spPr>
              <a:xfrm>
                <a:off x="4170338"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8" name="Oval 147"/>
            <p:cNvSpPr>
              <a:spLocks noChangeAspect="1"/>
            </p:cNvSpPr>
            <p:nvPr/>
          </p:nvSpPr>
          <p:spPr>
            <a:xfrm>
              <a:off x="5245722" y="150260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TextBox 148"/>
            <p:cNvSpPr txBox="1"/>
            <p:nvPr/>
          </p:nvSpPr>
          <p:spPr>
            <a:xfrm>
              <a:off x="4955452" y="1051886"/>
              <a:ext cx="505267" cy="369332"/>
            </a:xfrm>
            <a:prstGeom prst="rect">
              <a:avLst/>
            </a:prstGeom>
            <a:noFill/>
          </p:spPr>
          <p:txBody>
            <a:bodyPr wrap="none" rtlCol="0">
              <a:spAutoFit/>
            </a:bodyPr>
            <a:lstStyle/>
            <a:p>
              <a:r>
                <a:rPr lang="en-US" dirty="0" smtClean="0"/>
                <a:t>1 4</a:t>
              </a:r>
              <a:endParaRPr lang="en-ZA" dirty="0"/>
            </a:p>
          </p:txBody>
        </p:sp>
      </p:grpSp>
      <p:sp>
        <p:nvSpPr>
          <p:cNvPr id="220" name="TextBox 144"/>
          <p:cNvSpPr txBox="1">
            <a:spLocks noChangeArrowheads="1"/>
          </p:cNvSpPr>
          <p:nvPr/>
        </p:nvSpPr>
        <p:spPr bwMode="auto">
          <a:xfrm>
            <a:off x="5997315" y="1471361"/>
            <a:ext cx="675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dirty="0" smtClean="0"/>
              <a:t>1/</a:t>
            </a:r>
            <a:r>
              <a:rPr lang="en-ZA" altLang="en-US" i="1" dirty="0" smtClean="0"/>
              <a:t>d</a:t>
            </a:r>
            <a:r>
              <a:rPr lang="en-ZA" altLang="en-US" baseline="-25000" dirty="0" smtClean="0"/>
              <a:t>14</a:t>
            </a:r>
            <a:endParaRPr lang="en-GB" altLang="en-US" baseline="-25000" dirty="0"/>
          </a:p>
        </p:txBody>
      </p:sp>
      <p:cxnSp>
        <p:nvCxnSpPr>
          <p:cNvPr id="221" name="Straight Connector 220"/>
          <p:cNvCxnSpPr/>
          <p:nvPr/>
        </p:nvCxnSpPr>
        <p:spPr>
          <a:xfrm rot="5400000">
            <a:off x="5620940" y="1911351"/>
            <a:ext cx="576263" cy="44291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3639741" y="0"/>
            <a:ext cx="3038724" cy="3413125"/>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928688"/>
            <a:ext cx="5040312" cy="5040312"/>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p:nvPr/>
        </p:nvSpPr>
        <p:spPr>
          <a:xfrm>
            <a:off x="8501063" y="0"/>
            <a:ext cx="1428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rot="2700000">
            <a:off x="3599260" y="3377406"/>
            <a:ext cx="7143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a:off x="500063" y="3457575"/>
            <a:ext cx="7215187" cy="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0" y="3306763"/>
            <a:ext cx="500063" cy="28575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sp>
        <p:nvSpPr>
          <p:cNvPr id="36876" name="TextBox 143"/>
          <p:cNvSpPr txBox="1">
            <a:spLocks noChangeArrowheads="1"/>
          </p:cNvSpPr>
          <p:nvPr/>
        </p:nvSpPr>
        <p:spPr bwMode="auto">
          <a:xfrm>
            <a:off x="3330178" y="371475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a:t>2/</a:t>
            </a:r>
            <a:r>
              <a:rPr lang="en-ZA" altLang="en-US">
                <a:sym typeface="Symbol" pitchFamily="18" charset="2"/>
              </a:rPr>
              <a:t></a:t>
            </a:r>
            <a:endParaRPr lang="en-GB" altLang="en-US"/>
          </a:p>
        </p:txBody>
      </p:sp>
      <p:cxnSp>
        <p:nvCxnSpPr>
          <p:cNvPr id="141" name="Straight Arrow Connector 140"/>
          <p:cNvCxnSpPr/>
          <p:nvPr/>
        </p:nvCxnSpPr>
        <p:spPr>
          <a:xfrm flipV="1">
            <a:off x="3639741" y="0"/>
            <a:ext cx="3038724" cy="3413125"/>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3966466" y="1051886"/>
            <a:ext cx="4399625" cy="4626579"/>
            <a:chOff x="3978341" y="1051886"/>
            <a:chExt cx="4399625" cy="4626579"/>
          </a:xfrm>
        </p:grpSpPr>
        <p:grpSp>
          <p:nvGrpSpPr>
            <p:cNvPr id="147" name="Group 146"/>
            <p:cNvGrpSpPr/>
            <p:nvPr/>
          </p:nvGrpSpPr>
          <p:grpSpPr>
            <a:xfrm rot="420000">
              <a:off x="3978341" y="1273196"/>
              <a:ext cx="4399625" cy="4405269"/>
              <a:chOff x="947186" y="1255746"/>
              <a:chExt cx="4399625" cy="4405269"/>
            </a:xfrm>
          </p:grpSpPr>
          <p:sp>
            <p:nvSpPr>
              <p:cNvPr id="150" name="Oval 149"/>
              <p:cNvSpPr/>
              <p:nvPr/>
            </p:nvSpPr>
            <p:spPr>
              <a:xfrm>
                <a:off x="1664795"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Oval 151"/>
              <p:cNvSpPr/>
              <p:nvPr/>
            </p:nvSpPr>
            <p:spPr>
              <a:xfrm>
                <a:off x="2382404"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Oval 152"/>
              <p:cNvSpPr/>
              <p:nvPr/>
            </p:nvSpPr>
            <p:spPr>
              <a:xfrm>
                <a:off x="3100013"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Oval 153"/>
              <p:cNvSpPr/>
              <p:nvPr/>
            </p:nvSpPr>
            <p:spPr>
              <a:xfrm>
                <a:off x="3817622"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5" name="Oval 154"/>
              <p:cNvSpPr/>
              <p:nvPr/>
            </p:nvSpPr>
            <p:spPr>
              <a:xfrm>
                <a:off x="4535231"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6" name="Oval 155"/>
              <p:cNvSpPr/>
              <p:nvPr/>
            </p:nvSpPr>
            <p:spPr>
              <a:xfrm>
                <a:off x="5252840"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7" name="Oval 156"/>
              <p:cNvSpPr/>
              <p:nvPr/>
            </p:nvSpPr>
            <p:spPr>
              <a:xfrm>
                <a:off x="947186" y="3397752"/>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8" name="Oval 157"/>
              <p:cNvSpPr/>
              <p:nvPr/>
            </p:nvSpPr>
            <p:spPr>
              <a:xfrm>
                <a:off x="1664795"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9" name="Oval 158"/>
              <p:cNvSpPr/>
              <p:nvPr/>
            </p:nvSpPr>
            <p:spPr>
              <a:xfrm>
                <a:off x="2382404"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0" name="Oval 159"/>
              <p:cNvSpPr/>
              <p:nvPr/>
            </p:nvSpPr>
            <p:spPr>
              <a:xfrm>
                <a:off x="3100013"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1" name="Oval 160"/>
              <p:cNvSpPr/>
              <p:nvPr/>
            </p:nvSpPr>
            <p:spPr>
              <a:xfrm>
                <a:off x="3817622"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2" name="Oval 161"/>
              <p:cNvSpPr/>
              <p:nvPr/>
            </p:nvSpPr>
            <p:spPr>
              <a:xfrm>
                <a:off x="4535231"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3" name="Oval 162"/>
              <p:cNvSpPr/>
              <p:nvPr/>
            </p:nvSpPr>
            <p:spPr>
              <a:xfrm>
                <a:off x="5252840"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4" name="Oval 163"/>
              <p:cNvSpPr/>
              <p:nvPr/>
            </p:nvSpPr>
            <p:spPr>
              <a:xfrm>
                <a:off x="947186" y="414900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5" name="Oval 164"/>
              <p:cNvSpPr/>
              <p:nvPr/>
            </p:nvSpPr>
            <p:spPr>
              <a:xfrm>
                <a:off x="1686766"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6" name="Oval 165"/>
              <p:cNvSpPr/>
              <p:nvPr/>
            </p:nvSpPr>
            <p:spPr>
              <a:xfrm>
                <a:off x="2404375"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7" name="Oval 166"/>
              <p:cNvSpPr/>
              <p:nvPr/>
            </p:nvSpPr>
            <p:spPr>
              <a:xfrm>
                <a:off x="3121984"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8" name="Oval 167"/>
              <p:cNvSpPr/>
              <p:nvPr/>
            </p:nvSpPr>
            <p:spPr>
              <a:xfrm>
                <a:off x="3839593"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9" name="Oval 168"/>
              <p:cNvSpPr/>
              <p:nvPr/>
            </p:nvSpPr>
            <p:spPr>
              <a:xfrm>
                <a:off x="4557202"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0" name="Oval 169"/>
              <p:cNvSpPr/>
              <p:nvPr/>
            </p:nvSpPr>
            <p:spPr>
              <a:xfrm>
                <a:off x="5274811"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1" name="Oval 170"/>
              <p:cNvSpPr/>
              <p:nvPr/>
            </p:nvSpPr>
            <p:spPr>
              <a:xfrm>
                <a:off x="969157" y="268249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2" name="Oval 171"/>
              <p:cNvSpPr/>
              <p:nvPr/>
            </p:nvSpPr>
            <p:spPr>
              <a:xfrm>
                <a:off x="1650766"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3" name="Oval 172"/>
              <p:cNvSpPr/>
              <p:nvPr/>
            </p:nvSpPr>
            <p:spPr>
              <a:xfrm>
                <a:off x="2368375"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4" name="Oval 173"/>
              <p:cNvSpPr/>
              <p:nvPr/>
            </p:nvSpPr>
            <p:spPr>
              <a:xfrm>
                <a:off x="3085984"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5" name="Oval 174"/>
              <p:cNvSpPr/>
              <p:nvPr/>
            </p:nvSpPr>
            <p:spPr>
              <a:xfrm>
                <a:off x="3803593"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6" name="Oval 175"/>
              <p:cNvSpPr/>
              <p:nvPr/>
            </p:nvSpPr>
            <p:spPr>
              <a:xfrm>
                <a:off x="4521202" y="19672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7" name="Oval 176"/>
              <p:cNvSpPr/>
              <p:nvPr/>
            </p:nvSpPr>
            <p:spPr>
              <a:xfrm>
                <a:off x="2382404"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8" name="Oval 177"/>
              <p:cNvSpPr/>
              <p:nvPr/>
            </p:nvSpPr>
            <p:spPr>
              <a:xfrm>
                <a:off x="3100013"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9" name="Oval 178"/>
              <p:cNvSpPr/>
              <p:nvPr/>
            </p:nvSpPr>
            <p:spPr>
              <a:xfrm>
                <a:off x="3817622" y="125574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0" name="Oval 179"/>
              <p:cNvSpPr/>
              <p:nvPr/>
            </p:nvSpPr>
            <p:spPr>
              <a:xfrm>
                <a:off x="1664795"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1" name="Oval 180"/>
              <p:cNvSpPr/>
              <p:nvPr/>
            </p:nvSpPr>
            <p:spPr>
              <a:xfrm>
                <a:off x="2382404"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2" name="Oval 181"/>
              <p:cNvSpPr/>
              <p:nvPr/>
            </p:nvSpPr>
            <p:spPr>
              <a:xfrm>
                <a:off x="3100013"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3" name="Oval 182"/>
              <p:cNvSpPr/>
              <p:nvPr/>
            </p:nvSpPr>
            <p:spPr>
              <a:xfrm>
                <a:off x="3817622"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4" name="Oval 183"/>
              <p:cNvSpPr/>
              <p:nvPr/>
            </p:nvSpPr>
            <p:spPr>
              <a:xfrm>
                <a:off x="4535231" y="484153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5" name="Oval 184"/>
              <p:cNvSpPr/>
              <p:nvPr/>
            </p:nvSpPr>
            <p:spPr>
              <a:xfrm>
                <a:off x="2376317"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6" name="Oval 185"/>
              <p:cNvSpPr/>
              <p:nvPr/>
            </p:nvSpPr>
            <p:spPr>
              <a:xfrm>
                <a:off x="3093926"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7" name="Oval 186"/>
              <p:cNvSpPr/>
              <p:nvPr/>
            </p:nvSpPr>
            <p:spPr>
              <a:xfrm>
                <a:off x="3811535" y="558901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8" name="Oval 187"/>
              <p:cNvSpPr/>
              <p:nvPr/>
            </p:nvSpPr>
            <p:spPr>
              <a:xfrm>
                <a:off x="2017511"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9" name="Oval 188"/>
              <p:cNvSpPr/>
              <p:nvPr/>
            </p:nvSpPr>
            <p:spPr>
              <a:xfrm>
                <a:off x="2735120"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0" name="Oval 189"/>
              <p:cNvSpPr/>
              <p:nvPr/>
            </p:nvSpPr>
            <p:spPr>
              <a:xfrm>
                <a:off x="3452729"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1" name="Oval 190"/>
              <p:cNvSpPr/>
              <p:nvPr/>
            </p:nvSpPr>
            <p:spPr>
              <a:xfrm>
                <a:off x="4170338" y="1629485"/>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2" name="Oval 191"/>
              <p:cNvSpPr/>
              <p:nvPr/>
            </p:nvSpPr>
            <p:spPr>
              <a:xfrm>
                <a:off x="2017511"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3" name="Oval 192"/>
              <p:cNvSpPr/>
              <p:nvPr/>
            </p:nvSpPr>
            <p:spPr>
              <a:xfrm>
                <a:off x="2735120"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4" name="Oval 193"/>
              <p:cNvSpPr/>
              <p:nvPr/>
            </p:nvSpPr>
            <p:spPr>
              <a:xfrm>
                <a:off x="3452729"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5" name="Oval 194"/>
              <p:cNvSpPr/>
              <p:nvPr/>
            </p:nvSpPr>
            <p:spPr>
              <a:xfrm>
                <a:off x="4170338"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6" name="Oval 195"/>
              <p:cNvSpPr/>
              <p:nvPr/>
            </p:nvSpPr>
            <p:spPr>
              <a:xfrm>
                <a:off x="4887947"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7" name="Oval 196"/>
              <p:cNvSpPr/>
              <p:nvPr/>
            </p:nvSpPr>
            <p:spPr>
              <a:xfrm>
                <a:off x="1299902" y="232800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8" name="Oval 197"/>
              <p:cNvSpPr/>
              <p:nvPr/>
            </p:nvSpPr>
            <p:spPr>
              <a:xfrm>
                <a:off x="2017511"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9" name="Oval 198"/>
              <p:cNvSpPr/>
              <p:nvPr/>
            </p:nvSpPr>
            <p:spPr>
              <a:xfrm>
                <a:off x="2735120"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0" name="Oval 199"/>
              <p:cNvSpPr/>
              <p:nvPr/>
            </p:nvSpPr>
            <p:spPr>
              <a:xfrm>
                <a:off x="3452729"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1" name="Oval 200"/>
              <p:cNvSpPr/>
              <p:nvPr/>
            </p:nvSpPr>
            <p:spPr>
              <a:xfrm>
                <a:off x="4170338"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2" name="Oval 201"/>
              <p:cNvSpPr/>
              <p:nvPr/>
            </p:nvSpPr>
            <p:spPr>
              <a:xfrm>
                <a:off x="4887947"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3" name="Oval 202"/>
              <p:cNvSpPr/>
              <p:nvPr/>
            </p:nvSpPr>
            <p:spPr>
              <a:xfrm>
                <a:off x="1299902" y="303729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4" name="Oval 203"/>
              <p:cNvSpPr/>
              <p:nvPr/>
            </p:nvSpPr>
            <p:spPr>
              <a:xfrm>
                <a:off x="2017511"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5" name="Oval 204"/>
              <p:cNvSpPr/>
              <p:nvPr/>
            </p:nvSpPr>
            <p:spPr>
              <a:xfrm>
                <a:off x="2735120"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6" name="Oval 205"/>
              <p:cNvSpPr/>
              <p:nvPr/>
            </p:nvSpPr>
            <p:spPr>
              <a:xfrm>
                <a:off x="3452729"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7" name="Oval 206"/>
              <p:cNvSpPr/>
              <p:nvPr/>
            </p:nvSpPr>
            <p:spPr>
              <a:xfrm>
                <a:off x="4170338"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8" name="Oval 207"/>
              <p:cNvSpPr/>
              <p:nvPr/>
            </p:nvSpPr>
            <p:spPr>
              <a:xfrm>
                <a:off x="4887947"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9" name="Oval 208"/>
              <p:cNvSpPr/>
              <p:nvPr/>
            </p:nvSpPr>
            <p:spPr>
              <a:xfrm>
                <a:off x="1299902" y="3771491"/>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0" name="Oval 209"/>
              <p:cNvSpPr/>
              <p:nvPr/>
            </p:nvSpPr>
            <p:spPr>
              <a:xfrm>
                <a:off x="2017511"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1" name="Oval 210"/>
              <p:cNvSpPr/>
              <p:nvPr/>
            </p:nvSpPr>
            <p:spPr>
              <a:xfrm>
                <a:off x="2735120"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2" name="Oval 211"/>
              <p:cNvSpPr/>
              <p:nvPr/>
            </p:nvSpPr>
            <p:spPr>
              <a:xfrm>
                <a:off x="3452729"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3" name="Oval 212"/>
              <p:cNvSpPr/>
              <p:nvPr/>
            </p:nvSpPr>
            <p:spPr>
              <a:xfrm>
                <a:off x="4170338"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4" name="Oval 213"/>
              <p:cNvSpPr/>
              <p:nvPr/>
            </p:nvSpPr>
            <p:spPr>
              <a:xfrm>
                <a:off x="4887947"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5" name="Oval 214"/>
              <p:cNvSpPr/>
              <p:nvPr/>
            </p:nvSpPr>
            <p:spPr>
              <a:xfrm>
                <a:off x="1299902" y="44829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6" name="Oval 215"/>
              <p:cNvSpPr/>
              <p:nvPr/>
            </p:nvSpPr>
            <p:spPr>
              <a:xfrm>
                <a:off x="2017511"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7" name="Oval 216"/>
              <p:cNvSpPr/>
              <p:nvPr/>
            </p:nvSpPr>
            <p:spPr>
              <a:xfrm>
                <a:off x="2735120"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8" name="Oval 217"/>
              <p:cNvSpPr/>
              <p:nvPr/>
            </p:nvSpPr>
            <p:spPr>
              <a:xfrm>
                <a:off x="3452729"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9" name="Oval 218"/>
              <p:cNvSpPr/>
              <p:nvPr/>
            </p:nvSpPr>
            <p:spPr>
              <a:xfrm>
                <a:off x="4170338" y="521525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8" name="Oval 147"/>
            <p:cNvSpPr>
              <a:spLocks noChangeAspect="1"/>
            </p:cNvSpPr>
            <p:nvPr/>
          </p:nvSpPr>
          <p:spPr>
            <a:xfrm>
              <a:off x="5245722" y="150260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TextBox 148"/>
            <p:cNvSpPr txBox="1"/>
            <p:nvPr/>
          </p:nvSpPr>
          <p:spPr>
            <a:xfrm>
              <a:off x="4955452" y="1051886"/>
              <a:ext cx="505267" cy="369332"/>
            </a:xfrm>
            <a:prstGeom prst="rect">
              <a:avLst/>
            </a:prstGeom>
            <a:noFill/>
          </p:spPr>
          <p:txBody>
            <a:bodyPr wrap="none" rtlCol="0">
              <a:spAutoFit/>
            </a:bodyPr>
            <a:lstStyle/>
            <a:p>
              <a:r>
                <a:rPr lang="en-US" dirty="0" smtClean="0"/>
                <a:t>1 4</a:t>
              </a:r>
              <a:endParaRPr lang="en-ZA" dirty="0"/>
            </a:p>
          </p:txBody>
        </p:sp>
      </p:grpSp>
      <p:cxnSp>
        <p:nvCxnSpPr>
          <p:cNvPr id="90" name="Straight Arrow Connector 89"/>
          <p:cNvCxnSpPr/>
          <p:nvPr/>
        </p:nvCxnSpPr>
        <p:spPr>
          <a:xfrm flipV="1">
            <a:off x="3621693" y="1082669"/>
            <a:ext cx="4896110" cy="2382866"/>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623733" y="3454400"/>
            <a:ext cx="4860590" cy="151915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Oval 98"/>
          <p:cNvSpPr>
            <a:spLocks noChangeAspect="1"/>
          </p:cNvSpPr>
          <p:nvPr/>
        </p:nvSpPr>
        <p:spPr>
          <a:xfrm>
            <a:off x="5858771" y="2300802"/>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0" name="Oval 99"/>
          <p:cNvSpPr>
            <a:spLocks noChangeAspect="1"/>
          </p:cNvSpPr>
          <p:nvPr/>
        </p:nvSpPr>
        <p:spPr>
          <a:xfrm>
            <a:off x="5990867" y="4161196"/>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 name="TextBox 100"/>
          <p:cNvSpPr txBox="1"/>
          <p:nvPr/>
        </p:nvSpPr>
        <p:spPr>
          <a:xfrm>
            <a:off x="5905912" y="4234926"/>
            <a:ext cx="659155" cy="369332"/>
          </a:xfrm>
          <a:prstGeom prst="rect">
            <a:avLst/>
          </a:prstGeom>
          <a:noFill/>
        </p:spPr>
        <p:txBody>
          <a:bodyPr wrap="none" rtlCol="0">
            <a:spAutoFit/>
          </a:bodyPr>
          <a:lstStyle/>
          <a:p>
            <a:r>
              <a:rPr lang="en-US" dirty="0" smtClean="0"/>
              <a:t>-1 -1</a:t>
            </a:r>
            <a:endParaRPr lang="en-ZA" dirty="0"/>
          </a:p>
        </p:txBody>
      </p:sp>
      <p:sp>
        <p:nvSpPr>
          <p:cNvPr id="102" name="TextBox 101"/>
          <p:cNvSpPr txBox="1"/>
          <p:nvPr/>
        </p:nvSpPr>
        <p:spPr>
          <a:xfrm>
            <a:off x="5737006" y="1922531"/>
            <a:ext cx="505267" cy="369332"/>
          </a:xfrm>
          <a:prstGeom prst="rect">
            <a:avLst/>
          </a:prstGeom>
          <a:noFill/>
        </p:spPr>
        <p:txBody>
          <a:bodyPr wrap="none" rtlCol="0">
            <a:spAutoFit/>
          </a:bodyPr>
          <a:lstStyle/>
          <a:p>
            <a:r>
              <a:rPr lang="en-US" dirty="0" smtClean="0"/>
              <a:t>1 2</a:t>
            </a:r>
            <a:endParaRPr lang="en-ZA" dirty="0"/>
          </a:p>
        </p:txBody>
      </p:sp>
    </p:spTree>
    <p:extLst>
      <p:ext uri="{BB962C8B-B14F-4D97-AF65-F5344CB8AC3E}">
        <p14:creationId xmlns:p14="http://schemas.microsoft.com/office/powerpoint/2010/main" val="1502608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4711" y="725065"/>
            <a:ext cx="7684550" cy="5760000"/>
          </a:xfrm>
          <a:prstGeom prst="rect">
            <a:avLst/>
          </a:prstGeom>
        </p:spPr>
      </p:pic>
      <p:pic>
        <p:nvPicPr>
          <p:cNvPr id="4" name="Picture 3"/>
          <p:cNvPicPr>
            <a:picLocks noChangeAspect="1"/>
          </p:cNvPicPr>
          <p:nvPr/>
        </p:nvPicPr>
        <p:blipFill>
          <a:blip r:embed="rId4"/>
          <a:stretch>
            <a:fillRect/>
          </a:stretch>
        </p:blipFill>
        <p:spPr>
          <a:xfrm>
            <a:off x="724711" y="725065"/>
            <a:ext cx="7684550" cy="5760000"/>
          </a:xfrm>
          <a:prstGeom prst="rect">
            <a:avLst/>
          </a:prstGeom>
        </p:spPr>
      </p:pic>
      <p:sp>
        <p:nvSpPr>
          <p:cNvPr id="5" name="Rectangle 4"/>
          <p:cNvSpPr/>
          <p:nvPr/>
        </p:nvSpPr>
        <p:spPr>
          <a:xfrm>
            <a:off x="0" y="0"/>
            <a:ext cx="9144000" cy="584775"/>
          </a:xfrm>
          <a:prstGeom prst="rect">
            <a:avLst/>
          </a:prstGeom>
        </p:spPr>
        <p:txBody>
          <a:bodyPr wrap="square">
            <a:spAutoFit/>
          </a:bodyPr>
          <a:lstStyle/>
          <a:p>
            <a:pPr algn="ctr">
              <a:defRPr/>
            </a:pPr>
            <a:r>
              <a:rPr lang="en-ZA" sz="3200" b="1" dirty="0">
                <a:ln w="12700">
                  <a:solidFill>
                    <a:schemeClr val="tx2">
                      <a:satMod val="155000"/>
                    </a:schemeClr>
                  </a:solidFill>
                  <a:prstDash val="solid"/>
                </a:ln>
                <a:solidFill>
                  <a:srgbClr val="0081E2"/>
                </a:solidFill>
                <a:effectLst>
                  <a:outerShdw blurRad="41275" dist="20320" dir="1800000" algn="tl" rotWithShape="0">
                    <a:srgbClr val="000000">
                      <a:alpha val="40000"/>
                    </a:srgbClr>
                  </a:outerShdw>
                </a:effectLst>
              </a:rPr>
              <a:t>Diffraction Geometry and the </a:t>
            </a:r>
            <a:r>
              <a:rPr lang="en-ZA" sz="3200" b="1" dirty="0" err="1">
                <a:ln w="12700">
                  <a:solidFill>
                    <a:schemeClr val="tx2">
                      <a:satMod val="155000"/>
                    </a:schemeClr>
                  </a:solidFill>
                  <a:prstDash val="solid"/>
                </a:ln>
                <a:solidFill>
                  <a:srgbClr val="0081E2"/>
                </a:solidFill>
                <a:effectLst>
                  <a:outerShdw blurRad="41275" dist="20320" dir="1800000" algn="tl" rotWithShape="0">
                    <a:srgbClr val="000000">
                      <a:alpha val="40000"/>
                    </a:srgbClr>
                  </a:outerShdw>
                </a:effectLst>
              </a:rPr>
              <a:t>Ewald</a:t>
            </a:r>
            <a:r>
              <a:rPr lang="en-ZA" sz="3200" b="1" dirty="0">
                <a:ln w="12700">
                  <a:solidFill>
                    <a:schemeClr val="tx2">
                      <a:satMod val="155000"/>
                    </a:schemeClr>
                  </a:solidFill>
                  <a:prstDash val="solid"/>
                </a:ln>
                <a:solidFill>
                  <a:srgbClr val="0081E2"/>
                </a:solidFill>
                <a:effectLst>
                  <a:outerShdw blurRad="41275" dist="20320" dir="1800000" algn="tl" rotWithShape="0">
                    <a:srgbClr val="000000">
                      <a:alpha val="40000"/>
                    </a:srgbClr>
                  </a:outerShdw>
                </a:effectLst>
              </a:rPr>
              <a:t> Sphere</a:t>
            </a:r>
            <a:endParaRPr lang="en-GB" sz="3200" b="1" dirty="0">
              <a:ln w="12700">
                <a:solidFill>
                  <a:schemeClr val="tx2">
                    <a:satMod val="155000"/>
                  </a:schemeClr>
                </a:solidFill>
                <a:prstDash val="solid"/>
              </a:ln>
              <a:solidFill>
                <a:srgbClr val="0081E2"/>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239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a:spAutoFit/>
          </a:bodyPr>
          <a:lstStyle/>
          <a:p>
            <a:pPr algn="ctr">
              <a:defRPr/>
            </a:pPr>
            <a:r>
              <a:rPr lang="en-Z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Construct a 2D “real space” lattice using these parameters</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2" name="Straight Connector 11"/>
          <p:cNvCxnSpPr/>
          <p:nvPr/>
        </p:nvCxnSpPr>
        <p:spPr>
          <a:xfrm>
            <a:off x="714375" y="34385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4375" y="50006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4375" y="1928813"/>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5000000" flipH="1">
            <a:off x="2001044"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5000000" flipH="1">
            <a:off x="-72231"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5000000" flipH="1">
            <a:off x="4072731" y="3688557"/>
            <a:ext cx="5214937" cy="0"/>
          </a:xfrm>
          <a:prstGeom prst="line">
            <a:avLst/>
          </a:prstGeom>
        </p:spPr>
        <p:style>
          <a:lnRef idx="1">
            <a:schemeClr val="dk1"/>
          </a:lnRef>
          <a:fillRef idx="0">
            <a:schemeClr val="dk1"/>
          </a:fillRef>
          <a:effectRef idx="0">
            <a:schemeClr val="dk1"/>
          </a:effectRef>
          <a:fontRef idx="minor">
            <a:schemeClr val="tx1"/>
          </a:fontRef>
        </p:style>
      </p:cxnSp>
      <p:grpSp>
        <p:nvGrpSpPr>
          <p:cNvPr id="13321" name="Group 18"/>
          <p:cNvGrpSpPr>
            <a:grpSpLocks/>
          </p:cNvGrpSpPr>
          <p:nvPr/>
        </p:nvGrpSpPr>
        <p:grpSpPr bwMode="auto">
          <a:xfrm>
            <a:off x="1820863" y="1857375"/>
            <a:ext cx="4295775" cy="142875"/>
            <a:chOff x="1821430" y="1857364"/>
            <a:chExt cx="4295572" cy="142876"/>
          </a:xfrm>
        </p:grpSpPr>
        <p:sp>
          <p:nvSpPr>
            <p:cNvPr id="10" name="Oval 9"/>
            <p:cNvSpPr/>
            <p:nvPr/>
          </p:nvSpPr>
          <p:spPr>
            <a:xfrm>
              <a:off x="1821430" y="1857364"/>
              <a:ext cx="142868"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11" name="Oval 10"/>
            <p:cNvSpPr/>
            <p:nvPr/>
          </p:nvSpPr>
          <p:spPr>
            <a:xfrm>
              <a:off x="3893019" y="1857364"/>
              <a:ext cx="142868"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15" name="Oval 14"/>
            <p:cNvSpPr/>
            <p:nvPr/>
          </p:nvSpPr>
          <p:spPr>
            <a:xfrm>
              <a:off x="5974134" y="1857364"/>
              <a:ext cx="142868"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grpSp>
      <p:grpSp>
        <p:nvGrpSpPr>
          <p:cNvPr id="13322" name="Group 19"/>
          <p:cNvGrpSpPr>
            <a:grpSpLocks/>
          </p:cNvGrpSpPr>
          <p:nvPr/>
        </p:nvGrpSpPr>
        <p:grpSpPr bwMode="auto">
          <a:xfrm>
            <a:off x="2365375" y="3357563"/>
            <a:ext cx="4295775" cy="142875"/>
            <a:chOff x="1821430" y="1857364"/>
            <a:chExt cx="4295572" cy="142876"/>
          </a:xfrm>
        </p:grpSpPr>
        <p:sp>
          <p:nvSpPr>
            <p:cNvPr id="21" name="Oval 20"/>
            <p:cNvSpPr/>
            <p:nvPr/>
          </p:nvSpPr>
          <p:spPr>
            <a:xfrm>
              <a:off x="1821430" y="1857364"/>
              <a:ext cx="142868"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22" name="Oval 21"/>
            <p:cNvSpPr/>
            <p:nvPr/>
          </p:nvSpPr>
          <p:spPr>
            <a:xfrm>
              <a:off x="3893020" y="1857364"/>
              <a:ext cx="142868"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23" name="Oval 22"/>
            <p:cNvSpPr/>
            <p:nvPr/>
          </p:nvSpPr>
          <p:spPr>
            <a:xfrm>
              <a:off x="5974134" y="1857364"/>
              <a:ext cx="142868"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grpSp>
      <p:grpSp>
        <p:nvGrpSpPr>
          <p:cNvPr id="13323" name="Group 23"/>
          <p:cNvGrpSpPr>
            <a:grpSpLocks/>
          </p:cNvGrpSpPr>
          <p:nvPr/>
        </p:nvGrpSpPr>
        <p:grpSpPr bwMode="auto">
          <a:xfrm>
            <a:off x="2938463" y="4929188"/>
            <a:ext cx="4294187" cy="142875"/>
            <a:chOff x="1821430" y="1857364"/>
            <a:chExt cx="4295572" cy="142876"/>
          </a:xfrm>
        </p:grpSpPr>
        <p:sp>
          <p:nvSpPr>
            <p:cNvPr id="25" name="Oval 24"/>
            <p:cNvSpPr/>
            <p:nvPr/>
          </p:nvSpPr>
          <p:spPr>
            <a:xfrm>
              <a:off x="1821430" y="1857364"/>
              <a:ext cx="142921"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26" name="Oval 25"/>
            <p:cNvSpPr/>
            <p:nvPr/>
          </p:nvSpPr>
          <p:spPr>
            <a:xfrm>
              <a:off x="3893785" y="1857364"/>
              <a:ext cx="142921"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27" name="Oval 26"/>
            <p:cNvSpPr/>
            <p:nvPr/>
          </p:nvSpPr>
          <p:spPr>
            <a:xfrm>
              <a:off x="5974081" y="1857364"/>
              <a:ext cx="142921" cy="1428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grpSp>
      <p:grpSp>
        <p:nvGrpSpPr>
          <p:cNvPr id="24" name="Group 35"/>
          <p:cNvGrpSpPr>
            <a:grpSpLocks/>
          </p:cNvGrpSpPr>
          <p:nvPr/>
        </p:nvGrpSpPr>
        <p:grpSpPr bwMode="auto">
          <a:xfrm>
            <a:off x="500063" y="3500439"/>
            <a:ext cx="4531011" cy="2676525"/>
            <a:chOff x="500034" y="3500447"/>
            <a:chExt cx="4531043" cy="2676234"/>
          </a:xfrm>
        </p:grpSpPr>
        <p:sp>
          <p:nvSpPr>
            <p:cNvPr id="28" name="TextBox 27"/>
            <p:cNvSpPr txBox="1"/>
            <p:nvPr/>
          </p:nvSpPr>
          <p:spPr>
            <a:xfrm>
              <a:off x="500034" y="5714768"/>
              <a:ext cx="3625876" cy="461913"/>
            </a:xfrm>
            <a:prstGeom prst="rect">
              <a:avLst/>
            </a:prstGeom>
            <a:noFill/>
          </p:spPr>
          <p:txBody>
            <a:bodyPr wrap="none">
              <a:spAutoFit/>
            </a:bodyPr>
            <a:lstStyle/>
            <a:p>
              <a:pPr>
                <a:defRPr/>
              </a:pPr>
              <a:r>
                <a:rPr lang="en-ZA" dirty="0">
                  <a:effectLst>
                    <a:outerShdw blurRad="38100" dist="38100" dir="2700000" algn="tl">
                      <a:srgbClr val="000000">
                        <a:alpha val="43137"/>
                      </a:srgbClr>
                    </a:outerShdw>
                  </a:effectLst>
                </a:rPr>
                <a:t>“real-space” lattice points</a:t>
              </a:r>
              <a:endParaRPr lang="en-GB" dirty="0">
                <a:effectLst>
                  <a:outerShdw blurRad="38100" dist="38100" dir="2700000" algn="tl">
                    <a:srgbClr val="000000">
                      <a:alpha val="43137"/>
                    </a:srgbClr>
                  </a:outerShdw>
                </a:effectLst>
              </a:endParaRPr>
            </a:p>
          </p:txBody>
        </p:sp>
        <p:cxnSp>
          <p:nvCxnSpPr>
            <p:cNvPr id="29" name="Straight Arrow Connector 28"/>
            <p:cNvCxnSpPr/>
            <p:nvPr/>
          </p:nvCxnSpPr>
          <p:spPr>
            <a:xfrm flipH="1" flipV="1">
              <a:off x="2436798" y="3500447"/>
              <a:ext cx="182026" cy="2214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18823" y="5071901"/>
              <a:ext cx="319628" cy="642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618823" y="5050979"/>
              <a:ext cx="2412254" cy="663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597968" y="1857374"/>
            <a:ext cx="3092573" cy="2195514"/>
            <a:chOff x="3614637" y="1876424"/>
            <a:chExt cx="3092573" cy="2195514"/>
          </a:xfrm>
        </p:grpSpPr>
        <p:sp>
          <p:nvSpPr>
            <p:cNvPr id="33" name="TextBox 32"/>
            <p:cNvSpPr txBox="1"/>
            <p:nvPr/>
          </p:nvSpPr>
          <p:spPr>
            <a:xfrm>
              <a:off x="4487364" y="2913774"/>
              <a:ext cx="628698" cy="369332"/>
            </a:xfrm>
            <a:prstGeom prst="rect">
              <a:avLst/>
            </a:prstGeom>
            <a:noFill/>
          </p:spPr>
          <p:txBody>
            <a:bodyPr wrap="none">
              <a:spAutoFit/>
            </a:bodyPr>
            <a:lstStyle/>
            <a:p>
              <a:pPr>
                <a:defRPr/>
              </a:pPr>
              <a:r>
                <a:rPr lang="en-ZA" dirty="0" smtClean="0">
                  <a:solidFill>
                    <a:schemeClr val="accent2"/>
                  </a:solidFill>
                  <a:latin typeface="+mj-lt"/>
                </a:rPr>
                <a:t>110°</a:t>
              </a:r>
              <a:endParaRPr lang="en-GB" dirty="0">
                <a:solidFill>
                  <a:schemeClr val="accent2"/>
                </a:solidFill>
                <a:latin typeface="+mj-lt"/>
              </a:endParaRPr>
            </a:p>
          </p:txBody>
        </p:sp>
        <p:sp>
          <p:nvSpPr>
            <p:cNvPr id="34" name="TextBox 33"/>
            <p:cNvSpPr txBox="1"/>
            <p:nvPr/>
          </p:nvSpPr>
          <p:spPr>
            <a:xfrm>
              <a:off x="5407143" y="3457575"/>
              <a:ext cx="638175" cy="461962"/>
            </a:xfrm>
            <a:prstGeom prst="rect">
              <a:avLst/>
            </a:prstGeom>
            <a:noFill/>
          </p:spPr>
          <p:txBody>
            <a:bodyPr wrap="none">
              <a:spAutoFit/>
            </a:bodyPr>
            <a:lstStyle/>
            <a:p>
              <a:pPr>
                <a:defRPr/>
              </a:pPr>
              <a:r>
                <a:rPr lang="en-ZA" dirty="0">
                  <a:solidFill>
                    <a:schemeClr val="accent2"/>
                  </a:solidFill>
                  <a:latin typeface="+mj-lt"/>
                </a:rPr>
                <a:t>8 Å</a:t>
              </a:r>
              <a:endParaRPr lang="en-GB" dirty="0">
                <a:solidFill>
                  <a:schemeClr val="accent2"/>
                </a:solidFill>
                <a:latin typeface="+mj-lt"/>
              </a:endParaRPr>
            </a:p>
          </p:txBody>
        </p:sp>
        <p:sp>
          <p:nvSpPr>
            <p:cNvPr id="35" name="TextBox 34"/>
            <p:cNvSpPr txBox="1"/>
            <p:nvPr/>
          </p:nvSpPr>
          <p:spPr>
            <a:xfrm>
              <a:off x="3770277" y="2543174"/>
              <a:ext cx="646113" cy="461962"/>
            </a:xfrm>
            <a:prstGeom prst="rect">
              <a:avLst/>
            </a:prstGeom>
            <a:noFill/>
          </p:spPr>
          <p:txBody>
            <a:bodyPr wrap="none">
              <a:spAutoFit/>
            </a:bodyPr>
            <a:lstStyle/>
            <a:p>
              <a:pPr>
                <a:defRPr/>
              </a:pPr>
              <a:r>
                <a:rPr lang="en-ZA" dirty="0">
                  <a:solidFill>
                    <a:schemeClr val="accent2"/>
                  </a:solidFill>
                  <a:latin typeface="+mj-lt"/>
                </a:rPr>
                <a:t>6 Å</a:t>
              </a:r>
            </a:p>
          </p:txBody>
        </p:sp>
        <p:sp>
          <p:nvSpPr>
            <p:cNvPr id="38" name="Arc 37"/>
            <p:cNvSpPr/>
            <p:nvPr/>
          </p:nvSpPr>
          <p:spPr>
            <a:xfrm>
              <a:off x="3786188" y="2714625"/>
              <a:ext cx="1500187" cy="1357313"/>
            </a:xfrm>
            <a:prstGeom prst="arc">
              <a:avLst>
                <a:gd name="adj1" fmla="val 14873346"/>
                <a:gd name="adj2" fmla="val 190788"/>
              </a:avLst>
            </a:prstGeom>
            <a:ln>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GB"/>
            </a:p>
          </p:txBody>
        </p:sp>
        <p:sp>
          <p:nvSpPr>
            <p:cNvPr id="39" name="TextBox 38"/>
            <p:cNvSpPr txBox="1"/>
            <p:nvPr/>
          </p:nvSpPr>
          <p:spPr>
            <a:xfrm>
              <a:off x="3614637" y="1876424"/>
              <a:ext cx="373820" cy="523220"/>
            </a:xfrm>
            <a:prstGeom prst="rect">
              <a:avLst/>
            </a:prstGeom>
            <a:noFill/>
          </p:spPr>
          <p:txBody>
            <a:bodyPr wrap="none">
              <a:spAutoFit/>
            </a:bodyPr>
            <a:lstStyle/>
            <a:p>
              <a:pPr>
                <a:defRPr/>
              </a:pPr>
              <a:r>
                <a:rPr lang="en-ZA" sz="2800" i="1" dirty="0">
                  <a:solidFill>
                    <a:schemeClr val="accent2"/>
                  </a:solidFill>
                  <a:latin typeface="+mj-lt"/>
                </a:rPr>
                <a:t>b</a:t>
              </a:r>
              <a:endParaRPr lang="en-GB" sz="2800" i="1" dirty="0">
                <a:solidFill>
                  <a:schemeClr val="accent2"/>
                </a:solidFill>
                <a:latin typeface="+mj-lt"/>
              </a:endParaRPr>
            </a:p>
          </p:txBody>
        </p:sp>
        <p:sp>
          <p:nvSpPr>
            <p:cNvPr id="40" name="TextBox 39"/>
            <p:cNvSpPr txBox="1"/>
            <p:nvPr/>
          </p:nvSpPr>
          <p:spPr>
            <a:xfrm>
              <a:off x="6333390" y="3391184"/>
              <a:ext cx="373820" cy="523220"/>
            </a:xfrm>
            <a:prstGeom prst="rect">
              <a:avLst/>
            </a:prstGeom>
            <a:noFill/>
          </p:spPr>
          <p:txBody>
            <a:bodyPr wrap="none">
              <a:spAutoFit/>
            </a:bodyPr>
            <a:lstStyle/>
            <a:p>
              <a:pPr>
                <a:defRPr/>
              </a:pPr>
              <a:r>
                <a:rPr lang="en-ZA" sz="2800" i="1" dirty="0">
                  <a:solidFill>
                    <a:schemeClr val="accent2"/>
                  </a:solidFill>
                  <a:latin typeface="+mj-lt"/>
                </a:rPr>
                <a:t>a</a:t>
              </a:r>
              <a:endParaRPr lang="en-GB" sz="2800" i="1" dirty="0">
                <a:solidFill>
                  <a:schemeClr val="accent2"/>
                </a:solidFill>
                <a:latin typeface="+mj-lt"/>
              </a:endParaRPr>
            </a:p>
          </p:txBody>
        </p:sp>
      </p:grpSp>
      <p:sp>
        <p:nvSpPr>
          <p:cNvPr id="41" name="Rectangle 40"/>
          <p:cNvSpPr/>
          <p:nvPr/>
        </p:nvSpPr>
        <p:spPr>
          <a:xfrm>
            <a:off x="6796367" y="6297100"/>
            <a:ext cx="2269211" cy="461665"/>
          </a:xfrm>
          <a:prstGeom prst="rect">
            <a:avLst/>
          </a:prstGeom>
        </p:spPr>
        <p:txBody>
          <a:bodyPr wrap="none">
            <a:spAutoFit/>
          </a:bodyPr>
          <a:lstStyle/>
          <a:p>
            <a:pPr>
              <a:defRPr/>
            </a:pPr>
            <a:r>
              <a:rPr lang="en-ZA" sz="2400" dirty="0" smtClean="0">
                <a:solidFill>
                  <a:schemeClr val="accent2"/>
                </a:solidFill>
                <a:latin typeface="+mj-lt"/>
              </a:rPr>
              <a:t>Scale: </a:t>
            </a:r>
            <a:r>
              <a:rPr lang="en-ZA" sz="2400" dirty="0">
                <a:solidFill>
                  <a:schemeClr val="accent2"/>
                </a:solidFill>
                <a:latin typeface="+mj-lt"/>
              </a:rPr>
              <a:t>1 cm = 1 Å</a:t>
            </a:r>
          </a:p>
        </p:txBody>
      </p:sp>
      <p:sp>
        <p:nvSpPr>
          <p:cNvPr id="42" name="TextBox 41"/>
          <p:cNvSpPr txBox="1"/>
          <p:nvPr/>
        </p:nvSpPr>
        <p:spPr bwMode="auto">
          <a:xfrm>
            <a:off x="3318489" y="4135995"/>
            <a:ext cx="748923" cy="369332"/>
          </a:xfrm>
          <a:prstGeom prst="rect">
            <a:avLst/>
          </a:prstGeom>
          <a:noFill/>
        </p:spPr>
        <p:txBody>
          <a:bodyPr wrap="none">
            <a:spAutoFit/>
          </a:bodyPr>
          <a:lstStyle/>
          <a:p>
            <a:pPr>
              <a:defRPr/>
            </a:pPr>
            <a:r>
              <a:rPr lang="en-US" dirty="0" smtClean="0">
                <a:effectLst>
                  <a:outerShdw blurRad="38100" dist="38100" dir="2700000" algn="tl">
                    <a:srgbClr val="000000">
                      <a:alpha val="43137"/>
                    </a:srgbClr>
                  </a:outerShdw>
                </a:effectLst>
              </a:rPr>
              <a:t>origin</a:t>
            </a:r>
            <a:endParaRPr lang="en-GB" dirty="0">
              <a:effectLst>
                <a:outerShdw blurRad="38100" dist="38100" dir="2700000" algn="tl">
                  <a:srgbClr val="000000">
                    <a:alpha val="43137"/>
                  </a:srgbClr>
                </a:outerShdw>
              </a:effectLst>
            </a:endParaRPr>
          </a:p>
        </p:txBody>
      </p:sp>
      <p:cxnSp>
        <p:nvCxnSpPr>
          <p:cNvPr id="43" name="Straight Arrow Connector 42"/>
          <p:cNvCxnSpPr>
            <a:endCxn id="22" idx="3"/>
          </p:cNvCxnSpPr>
          <p:nvPr/>
        </p:nvCxnSpPr>
        <p:spPr bwMode="auto">
          <a:xfrm flipV="1">
            <a:off x="4035425" y="3479514"/>
            <a:ext cx="422562" cy="760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a:spAutoFit/>
          </a:bodyPr>
          <a:lstStyle/>
          <a:p>
            <a:pPr algn="ctr">
              <a:defRPr/>
            </a:pPr>
            <a:r>
              <a:rPr lang="en-Z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Populate the reciprocal lattice with -2 ≤ h ≤ 2 and -2 ≤ k ≤ 2 </a:t>
            </a:r>
          </a:p>
        </p:txBody>
      </p:sp>
      <p:cxnSp>
        <p:nvCxnSpPr>
          <p:cNvPr id="12" name="Straight Connector 11"/>
          <p:cNvCxnSpPr/>
          <p:nvPr/>
        </p:nvCxnSpPr>
        <p:spPr>
          <a:xfrm>
            <a:off x="714375" y="34385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4375" y="50006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4375" y="1928813"/>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5000000" flipH="1">
            <a:off x="2001044"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5000000" flipH="1">
            <a:off x="-72231"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5000000" flipH="1">
            <a:off x="4072731" y="3688557"/>
            <a:ext cx="521493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1201928962"/>
              </p:ext>
            </p:extLst>
          </p:nvPr>
        </p:nvGraphicFramePr>
        <p:xfrm>
          <a:off x="1646184" y="1737107"/>
          <a:ext cx="5753100" cy="3511550"/>
        </p:xfrm>
        <a:graphic>
          <a:graphicData uri="http://schemas.openxmlformats.org/drawingml/2006/table">
            <a:tbl>
              <a:tblPr/>
              <a:tblGrid>
                <a:gridCol w="1150112">
                  <a:extLst>
                    <a:ext uri="{9D8B030D-6E8A-4147-A177-3AD203B41FA5}">
                      <a16:colId xmlns:a16="http://schemas.microsoft.com/office/drawing/2014/main" val="20000"/>
                    </a:ext>
                  </a:extLst>
                </a:gridCol>
                <a:gridCol w="1150112">
                  <a:extLst>
                    <a:ext uri="{9D8B030D-6E8A-4147-A177-3AD203B41FA5}">
                      <a16:colId xmlns:a16="http://schemas.microsoft.com/office/drawing/2014/main" val="20001"/>
                    </a:ext>
                  </a:extLst>
                </a:gridCol>
                <a:gridCol w="1150112">
                  <a:extLst>
                    <a:ext uri="{9D8B030D-6E8A-4147-A177-3AD203B41FA5}">
                      <a16:colId xmlns:a16="http://schemas.microsoft.com/office/drawing/2014/main" val="20002"/>
                    </a:ext>
                  </a:extLst>
                </a:gridCol>
                <a:gridCol w="1150112">
                  <a:extLst>
                    <a:ext uri="{9D8B030D-6E8A-4147-A177-3AD203B41FA5}">
                      <a16:colId xmlns:a16="http://schemas.microsoft.com/office/drawing/2014/main" val="20003"/>
                    </a:ext>
                  </a:extLst>
                </a:gridCol>
                <a:gridCol w="1152652">
                  <a:extLst>
                    <a:ext uri="{9D8B030D-6E8A-4147-A177-3AD203B41FA5}">
                      <a16:colId xmlns:a16="http://schemas.microsoft.com/office/drawing/2014/main" val="20004"/>
                    </a:ext>
                  </a:extLst>
                </a:gridCol>
              </a:tblGrid>
              <a:tr h="702310">
                <a:tc>
                  <a:txBody>
                    <a:bodyPr/>
                    <a:lstStyle/>
                    <a:p>
                      <a:pPr algn="ctr">
                        <a:lnSpc>
                          <a:spcPct val="115000"/>
                        </a:lnSpc>
                        <a:spcAft>
                          <a:spcPts val="0"/>
                        </a:spcAft>
                      </a:pPr>
                      <a:r>
                        <a:rPr lang="en-GB" sz="3600" dirty="0">
                          <a:latin typeface="Calibri"/>
                          <a:ea typeface="Calibri"/>
                          <a:cs typeface="Times New Roman"/>
                        </a:rPr>
                        <a:t>-2 -2</a:t>
                      </a:r>
                      <a:endParaRPr lang="en-GB"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-2 -1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-2 0</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-2 1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-2 2</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02310">
                <a:tc>
                  <a:txBody>
                    <a:bodyPr/>
                    <a:lstStyle/>
                    <a:p>
                      <a:pPr algn="ctr">
                        <a:lnSpc>
                          <a:spcPct val="115000"/>
                        </a:lnSpc>
                        <a:spcAft>
                          <a:spcPts val="0"/>
                        </a:spcAft>
                      </a:pPr>
                      <a:r>
                        <a:rPr lang="en-GB" sz="3600" dirty="0">
                          <a:latin typeface="Calibri"/>
                          <a:ea typeface="Calibri"/>
                          <a:cs typeface="Times New Roman"/>
                        </a:rPr>
                        <a:t>-1 -2</a:t>
                      </a:r>
                      <a:endParaRPr lang="en-GB"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-1 -1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dirty="0">
                          <a:latin typeface="Calibri"/>
                          <a:ea typeface="Calibri"/>
                          <a:cs typeface="Times New Roman"/>
                        </a:rPr>
                        <a:t>-1 0</a:t>
                      </a:r>
                      <a:endParaRPr lang="en-GB"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-1 1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-1 2</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702310">
                <a:tc>
                  <a:txBody>
                    <a:bodyPr/>
                    <a:lstStyle/>
                    <a:p>
                      <a:pPr algn="ctr">
                        <a:lnSpc>
                          <a:spcPct val="115000"/>
                        </a:lnSpc>
                        <a:spcAft>
                          <a:spcPts val="0"/>
                        </a:spcAft>
                      </a:pPr>
                      <a:r>
                        <a:rPr lang="en-GB" sz="3600">
                          <a:latin typeface="Calibri"/>
                          <a:ea typeface="Calibri"/>
                          <a:cs typeface="Times New Roman"/>
                        </a:rPr>
                        <a:t>0 -2</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0 -1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0 1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0 2</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702310">
                <a:tc>
                  <a:txBody>
                    <a:bodyPr/>
                    <a:lstStyle/>
                    <a:p>
                      <a:pPr algn="ctr">
                        <a:lnSpc>
                          <a:spcPct val="115000"/>
                        </a:lnSpc>
                        <a:spcAft>
                          <a:spcPts val="0"/>
                        </a:spcAft>
                      </a:pPr>
                      <a:r>
                        <a:rPr lang="en-GB" sz="3600">
                          <a:latin typeface="Calibri"/>
                          <a:ea typeface="Calibri"/>
                          <a:cs typeface="Times New Roman"/>
                        </a:rPr>
                        <a:t>1 -2</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1 -1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1 0</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dirty="0">
                          <a:latin typeface="Calibri"/>
                          <a:ea typeface="Calibri"/>
                          <a:cs typeface="Times New Roman"/>
                        </a:rPr>
                        <a:t>1 1</a:t>
                      </a:r>
                      <a:endParaRPr lang="en-GB"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1 2</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702310">
                <a:tc>
                  <a:txBody>
                    <a:bodyPr/>
                    <a:lstStyle/>
                    <a:p>
                      <a:pPr algn="ctr">
                        <a:lnSpc>
                          <a:spcPct val="115000"/>
                        </a:lnSpc>
                        <a:spcAft>
                          <a:spcPts val="0"/>
                        </a:spcAft>
                      </a:pPr>
                      <a:r>
                        <a:rPr lang="en-GB" sz="3600">
                          <a:latin typeface="Calibri"/>
                          <a:ea typeface="Calibri"/>
                          <a:cs typeface="Times New Roman"/>
                        </a:rPr>
                        <a:t>2 -2</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2 -1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2 0</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a:latin typeface="Calibri"/>
                          <a:ea typeface="Calibri"/>
                          <a:cs typeface="Times New Roman"/>
                        </a:rPr>
                        <a:t>2 1</a:t>
                      </a:r>
                      <a:endParaRPr lang="en-GB"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3600" dirty="0">
                          <a:latin typeface="Calibri"/>
                          <a:ea typeface="Calibri"/>
                          <a:cs typeface="Times New Roman"/>
                        </a:rPr>
                        <a:t>2 2</a:t>
                      </a:r>
                      <a:endParaRPr lang="en-GB"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bl>
          </a:graphicData>
        </a:graphic>
      </p:graphicFrame>
      <p:sp>
        <p:nvSpPr>
          <p:cNvPr id="27" name="TextBox 26"/>
          <p:cNvSpPr txBox="1"/>
          <p:nvPr/>
        </p:nvSpPr>
        <p:spPr>
          <a:xfrm>
            <a:off x="1717622" y="1308482"/>
            <a:ext cx="1638300" cy="461962"/>
          </a:xfrm>
          <a:prstGeom prst="rect">
            <a:avLst/>
          </a:prstGeom>
          <a:noFill/>
        </p:spPr>
        <p:txBody>
          <a:bodyPr wrap="none">
            <a:spAutoFit/>
          </a:bodyPr>
          <a:lstStyle/>
          <a:p>
            <a:pPr>
              <a:defRPr/>
            </a:pPr>
            <a:r>
              <a:rPr lang="en-ZA" b="1" dirty="0">
                <a:effectLst>
                  <a:outerShdw blurRad="38100" dist="38100" dir="2700000" algn="tl">
                    <a:srgbClr val="000000">
                      <a:alpha val="43137"/>
                    </a:srgbClr>
                  </a:outerShdw>
                </a:effectLst>
              </a:rPr>
              <a:t>24 points:</a:t>
            </a:r>
            <a:endParaRPr lang="en-GB" b="1" dirty="0">
              <a:effectLst>
                <a:outerShdw blurRad="38100" dist="38100" dir="2700000" algn="tl">
                  <a:srgbClr val="000000">
                    <a:alpha val="43137"/>
                  </a:srgbClr>
                </a:outerShdw>
              </a:effectLst>
            </a:endParaRPr>
          </a:p>
        </p:txBody>
      </p:sp>
      <p:sp>
        <p:nvSpPr>
          <p:cNvPr id="3" name="Rectangle 2"/>
          <p:cNvSpPr/>
          <p:nvPr/>
        </p:nvSpPr>
        <p:spPr>
          <a:xfrm>
            <a:off x="5096139" y="3839910"/>
            <a:ext cx="1165860" cy="71205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Circular Arrow 14"/>
          <p:cNvSpPr/>
          <p:nvPr/>
        </p:nvSpPr>
        <p:spPr>
          <a:xfrm flipH="1">
            <a:off x="3327347" y="2248282"/>
            <a:ext cx="2500312" cy="2571750"/>
          </a:xfrm>
          <a:prstGeom prst="circularArrow">
            <a:avLst/>
          </a:prstGeom>
          <a:solidFill>
            <a:srgbClr val="FFC000">
              <a:alpha val="5411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a:spAutoFit/>
          </a:bodyPr>
          <a:lstStyle/>
          <a:p>
            <a:pPr algn="ctr">
              <a:defRPr/>
            </a:pPr>
            <a:r>
              <a:rPr lang="en-Z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Construct a 2D Reciprocal Lattice</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2" name="Straight Connector 11"/>
          <p:cNvCxnSpPr/>
          <p:nvPr/>
        </p:nvCxnSpPr>
        <p:spPr>
          <a:xfrm>
            <a:off x="714375" y="34385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4375" y="50006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4375" y="1928813"/>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5000000" flipH="1">
            <a:off x="2001044"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5000000" flipH="1">
            <a:off x="-72231"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5000000" flipH="1">
            <a:off x="4072731" y="3688557"/>
            <a:ext cx="5214937" cy="0"/>
          </a:xfrm>
          <a:prstGeom prst="line">
            <a:avLst/>
          </a:prstGeom>
        </p:spPr>
        <p:style>
          <a:lnRef idx="1">
            <a:schemeClr val="dk1"/>
          </a:lnRef>
          <a:fillRef idx="0">
            <a:schemeClr val="dk1"/>
          </a:fillRef>
          <a:effectRef idx="0">
            <a:schemeClr val="dk1"/>
          </a:effectRef>
          <a:fontRef idx="minor">
            <a:schemeClr val="tx1"/>
          </a:fontRef>
        </p:style>
      </p:cxnSp>
      <p:grpSp>
        <p:nvGrpSpPr>
          <p:cNvPr id="3" name="Group 55"/>
          <p:cNvGrpSpPr>
            <a:grpSpLocks/>
          </p:cNvGrpSpPr>
          <p:nvPr/>
        </p:nvGrpSpPr>
        <p:grpSpPr bwMode="auto">
          <a:xfrm>
            <a:off x="506413" y="688975"/>
            <a:ext cx="8208962" cy="5702300"/>
            <a:chOff x="506027" y="688856"/>
            <a:chExt cx="8209377" cy="5703066"/>
          </a:xfrm>
        </p:grpSpPr>
        <p:cxnSp>
          <p:nvCxnSpPr>
            <p:cNvPr id="10" name="Straight Connector 9"/>
            <p:cNvCxnSpPr/>
            <p:nvPr/>
          </p:nvCxnSpPr>
          <p:spPr>
            <a:xfrm>
              <a:off x="506027" y="1119127"/>
              <a:ext cx="7995054" cy="46678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8435" y="2401999"/>
              <a:ext cx="6842471" cy="39899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72933" y="688856"/>
              <a:ext cx="6842471" cy="39899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a:spLocks noChangeArrowheads="1"/>
          </p:cNvSpPr>
          <p:nvPr/>
        </p:nvSpPr>
        <p:spPr bwMode="auto">
          <a:xfrm>
            <a:off x="571500" y="642938"/>
            <a:ext cx="1179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i="1">
                <a:solidFill>
                  <a:srgbClr val="00B050"/>
                </a:solidFill>
              </a:rPr>
              <a:t>hk</a:t>
            </a:r>
            <a:r>
              <a:rPr lang="en-ZA" altLang="en-US">
                <a:solidFill>
                  <a:srgbClr val="00B050"/>
                </a:solidFill>
              </a:rPr>
              <a:t> = 11</a:t>
            </a:r>
            <a:endParaRPr lang="en-GB" altLang="en-US">
              <a:solidFill>
                <a:srgbClr val="00B050"/>
              </a:solidFill>
            </a:endParaRPr>
          </a:p>
        </p:txBody>
      </p:sp>
      <p:grpSp>
        <p:nvGrpSpPr>
          <p:cNvPr id="4" name="Group 47"/>
          <p:cNvGrpSpPr>
            <a:grpSpLocks/>
          </p:cNvGrpSpPr>
          <p:nvPr/>
        </p:nvGrpSpPr>
        <p:grpSpPr bwMode="auto">
          <a:xfrm>
            <a:off x="4257675" y="2535238"/>
            <a:ext cx="1920875" cy="938212"/>
            <a:chOff x="4257678" y="2536031"/>
            <a:chExt cx="1921113" cy="937773"/>
          </a:xfrm>
        </p:grpSpPr>
        <p:cxnSp>
          <p:nvCxnSpPr>
            <p:cNvPr id="24" name="Straight Arrow Connector 23"/>
            <p:cNvCxnSpPr/>
            <p:nvPr/>
          </p:nvCxnSpPr>
          <p:spPr>
            <a:xfrm rot="5400000" flipH="1" flipV="1">
              <a:off x="4311925" y="2724702"/>
              <a:ext cx="893344" cy="5160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54578" y="3012058"/>
              <a:ext cx="1624213" cy="461746"/>
            </a:xfrm>
            <a:prstGeom prst="rect">
              <a:avLst/>
            </a:prstGeom>
            <a:noFill/>
          </p:spPr>
          <p:txBody>
            <a:bodyPr wrap="none">
              <a:spAutoFit/>
            </a:bodyPr>
            <a:lstStyle/>
            <a:p>
              <a:pPr>
                <a:defRPr/>
              </a:pPr>
              <a:r>
                <a:rPr lang="en-ZA" i="1" dirty="0">
                  <a:solidFill>
                    <a:srgbClr val="00B050"/>
                  </a:solidFill>
                  <a:latin typeface="+mj-lt"/>
                </a:rPr>
                <a:t>d</a:t>
              </a:r>
              <a:r>
                <a:rPr lang="en-ZA" baseline="-25000" dirty="0">
                  <a:solidFill>
                    <a:srgbClr val="00B050"/>
                  </a:solidFill>
                  <a:latin typeface="+mj-lt"/>
                </a:rPr>
                <a:t>11</a:t>
              </a:r>
              <a:r>
                <a:rPr lang="en-ZA" dirty="0">
                  <a:solidFill>
                    <a:srgbClr val="00B050"/>
                  </a:solidFill>
                  <a:latin typeface="+mj-lt"/>
                </a:rPr>
                <a:t> = 3.91Å</a:t>
              </a:r>
              <a:endParaRPr lang="en-GB" dirty="0">
                <a:solidFill>
                  <a:srgbClr val="00B050"/>
                </a:solidFill>
                <a:latin typeface="+mj-lt"/>
              </a:endParaRPr>
            </a:p>
          </p:txBody>
        </p:sp>
        <p:cxnSp>
          <p:nvCxnSpPr>
            <p:cNvPr id="40" name="Straight Connector 39"/>
            <p:cNvCxnSpPr/>
            <p:nvPr/>
          </p:nvCxnSpPr>
          <p:spPr>
            <a:xfrm rot="5400000" flipH="1" flipV="1">
              <a:off x="4209323" y="3108016"/>
              <a:ext cx="236426" cy="13971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91045" y="3062834"/>
              <a:ext cx="238155" cy="13804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4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18445" name="Rectangle 3"/>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46"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18447" name="Rectangle 6"/>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19459" name="Rectangle 3"/>
          <p:cNvSpPr>
            <a:spLocks noChangeArrowheads="1"/>
          </p:cNvSpPr>
          <p:nvPr/>
        </p:nvSpPr>
        <p:spPr bwMode="auto">
          <a:xfrm>
            <a:off x="0" y="1238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 name="Rectangle 4"/>
          <p:cNvSpPr/>
          <p:nvPr/>
        </p:nvSpPr>
        <p:spPr>
          <a:xfrm>
            <a:off x="0" y="0"/>
            <a:ext cx="9144000" cy="584775"/>
          </a:xfrm>
          <a:prstGeom prst="rect">
            <a:avLst/>
          </a:prstGeom>
        </p:spPr>
        <p:txBody>
          <a:bodyPr>
            <a:spAutoFit/>
          </a:bodyPr>
          <a:lstStyle/>
          <a:p>
            <a:pPr algn="ctr">
              <a:defRPr/>
            </a:pPr>
            <a:r>
              <a:rPr lang="en-Z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Formula for calculating </a:t>
            </a:r>
            <a:r>
              <a:rPr lang="en-ZA" sz="32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n-ZA" sz="3200" b="1" i="1" baseline="-25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hk</a:t>
            </a:r>
            <a:endParaRPr lang="en-GB" sz="3200" b="1" i="1"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46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19462" name="Rectangle 6"/>
          <p:cNvSpPr>
            <a:spLocks noChangeArrowheads="1"/>
          </p:cNvSpPr>
          <p:nvPr/>
        </p:nvSpPr>
        <p:spPr bwMode="auto">
          <a:xfrm>
            <a:off x="0" y="1266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TextBox 8"/>
          <p:cNvSpPr txBox="1"/>
          <p:nvPr/>
        </p:nvSpPr>
        <p:spPr>
          <a:xfrm>
            <a:off x="1391443" y="4198647"/>
            <a:ext cx="6361113" cy="523875"/>
          </a:xfrm>
          <a:prstGeom prst="rect">
            <a:avLst/>
          </a:prstGeom>
          <a:noFill/>
        </p:spPr>
        <p:txBody>
          <a:bodyPr wrap="none">
            <a:spAutoFit/>
          </a:bodyPr>
          <a:lstStyle/>
          <a:p>
            <a:pPr>
              <a:defRPr/>
            </a:pPr>
            <a:r>
              <a:rPr lang="en-ZA" sz="2800" b="1" dirty="0">
                <a:solidFill>
                  <a:schemeClr val="accent2"/>
                </a:solidFill>
                <a:effectLst>
                  <a:outerShdw blurRad="38100" dist="38100" dir="2700000" algn="tl">
                    <a:srgbClr val="000000">
                      <a:alpha val="43137"/>
                    </a:srgbClr>
                  </a:outerShdw>
                </a:effectLst>
              </a:rPr>
              <a:t>Use the Excel spreadsheet provided</a:t>
            </a:r>
            <a:endParaRPr lang="en-GB" sz="2800" b="1" dirty="0">
              <a:solidFill>
                <a:schemeClr val="accent2"/>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 name="Rectangle 1"/>
              <p:cNvSpPr/>
              <p:nvPr/>
            </p:nvSpPr>
            <p:spPr>
              <a:xfrm>
                <a:off x="395971" y="2260431"/>
                <a:ext cx="8352057" cy="12065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ZA" sz="3200" i="1" smtClean="0">
                              <a:latin typeface="Cambria Math" panose="02040503050406030204" pitchFamily="18" charset="0"/>
                            </a:rPr>
                          </m:ctrlPr>
                        </m:fPr>
                        <m:num>
                          <m:r>
                            <a:rPr lang="en-ZA" sz="3200">
                              <a:latin typeface="Cambria Math" panose="02040503050406030204" pitchFamily="18" charset="0"/>
                            </a:rPr>
                            <m:t>1</m:t>
                          </m:r>
                        </m:num>
                        <m:den>
                          <m:sSubSup>
                            <m:sSubSupPr>
                              <m:ctrlPr>
                                <a:rPr lang="en-ZA" sz="3200" i="1">
                                  <a:latin typeface="Cambria Math" panose="02040503050406030204" pitchFamily="18" charset="0"/>
                                </a:rPr>
                              </m:ctrlPr>
                            </m:sSubSupPr>
                            <m:e>
                              <m:r>
                                <a:rPr lang="en-ZA" sz="3200" i="1">
                                  <a:latin typeface="Cambria Math" panose="02040503050406030204" pitchFamily="18" charset="0"/>
                                </a:rPr>
                                <m:t>𝑑</m:t>
                              </m:r>
                            </m:e>
                            <m:sub>
                              <m:r>
                                <a:rPr lang="en-ZA" sz="3200" i="1">
                                  <a:latin typeface="Cambria Math" panose="02040503050406030204" pitchFamily="18" charset="0"/>
                                </a:rPr>
                                <m:t>h𝑘</m:t>
                              </m:r>
                            </m:sub>
                            <m:sup>
                              <m:r>
                                <a:rPr lang="en-ZA" sz="3200" i="0">
                                  <a:latin typeface="Cambria Math" panose="02040503050406030204" pitchFamily="18" charset="0"/>
                                </a:rPr>
                                <m:t>2</m:t>
                              </m:r>
                            </m:sup>
                          </m:sSubSup>
                        </m:den>
                      </m:f>
                      <m:r>
                        <a:rPr lang="en-ZA" sz="3200" i="0">
                          <a:latin typeface="Cambria Math" panose="02040503050406030204" pitchFamily="18" charset="0"/>
                        </a:rPr>
                        <m:t>= </m:t>
                      </m:r>
                      <m:f>
                        <m:fPr>
                          <m:ctrlPr>
                            <a:rPr lang="en-ZA" sz="3200" i="1">
                              <a:latin typeface="Cambria Math" panose="02040503050406030204" pitchFamily="18" charset="0"/>
                            </a:rPr>
                          </m:ctrlPr>
                        </m:fPr>
                        <m:num>
                          <m:sSup>
                            <m:sSupPr>
                              <m:ctrlPr>
                                <a:rPr lang="en-ZA" sz="3200" i="1">
                                  <a:latin typeface="Cambria Math" panose="02040503050406030204" pitchFamily="18" charset="0"/>
                                </a:rPr>
                              </m:ctrlPr>
                            </m:sSupPr>
                            <m:e>
                              <m:r>
                                <a:rPr lang="en-ZA" sz="3200" i="1">
                                  <a:latin typeface="Cambria Math" panose="02040503050406030204" pitchFamily="18" charset="0"/>
                                </a:rPr>
                                <m:t>h</m:t>
                              </m:r>
                            </m:e>
                            <m:sup>
                              <m:r>
                                <a:rPr lang="en-ZA" sz="3200" i="0">
                                  <a:latin typeface="Cambria Math" panose="02040503050406030204" pitchFamily="18" charset="0"/>
                                </a:rPr>
                                <m:t>2</m:t>
                              </m:r>
                            </m:sup>
                          </m:sSup>
                        </m:num>
                        <m:den>
                          <m:sSup>
                            <m:sSupPr>
                              <m:ctrlPr>
                                <a:rPr lang="en-ZA" sz="3200" i="1">
                                  <a:latin typeface="Cambria Math" panose="02040503050406030204" pitchFamily="18" charset="0"/>
                                </a:rPr>
                              </m:ctrlPr>
                            </m:sSupPr>
                            <m:e>
                              <m:r>
                                <a:rPr lang="en-ZA" sz="3200" i="1">
                                  <a:latin typeface="Cambria Math" panose="02040503050406030204" pitchFamily="18" charset="0"/>
                                </a:rPr>
                                <m:t>𝑎</m:t>
                              </m:r>
                            </m:e>
                            <m:sup>
                              <m:r>
                                <a:rPr lang="en-ZA" sz="3200" i="0">
                                  <a:latin typeface="Cambria Math" panose="02040503050406030204" pitchFamily="18" charset="0"/>
                                </a:rPr>
                                <m:t>2</m:t>
                              </m:r>
                            </m:sup>
                          </m:sSup>
                          <m:sSup>
                            <m:sSupPr>
                              <m:ctrlPr>
                                <a:rPr lang="en-ZA" sz="3200" i="1">
                                  <a:latin typeface="Cambria Math" panose="02040503050406030204" pitchFamily="18" charset="0"/>
                                </a:rPr>
                              </m:ctrlPr>
                            </m:sSupPr>
                            <m:e>
                              <m:r>
                                <a:rPr lang="en-ZA" sz="3200" i="0">
                                  <a:latin typeface="Cambria Math" panose="02040503050406030204" pitchFamily="18" charset="0"/>
                                </a:rPr>
                                <m:t> </m:t>
                              </m:r>
                              <m:r>
                                <a:rPr lang="en-ZA" sz="3200" i="1">
                                  <a:latin typeface="Cambria Math" panose="02040503050406030204" pitchFamily="18" charset="0"/>
                                </a:rPr>
                                <m:t>𝑠𝑖𝑛</m:t>
                              </m:r>
                            </m:e>
                            <m:sup>
                              <m:r>
                                <a:rPr lang="en-ZA" sz="3200" i="0">
                                  <a:latin typeface="Cambria Math" panose="02040503050406030204" pitchFamily="18" charset="0"/>
                                </a:rPr>
                                <m:t>2</m:t>
                              </m:r>
                            </m:sup>
                          </m:sSup>
                          <m:r>
                            <a:rPr lang="en-ZA" sz="3200" i="1" smtClean="0">
                              <a:latin typeface="Cambria Math" panose="02040503050406030204" pitchFamily="18" charset="0"/>
                              <a:sym typeface="Symbol" panose="05050102010706020507" pitchFamily="18" charset="2"/>
                            </a:rPr>
                            <m:t></m:t>
                          </m:r>
                        </m:den>
                      </m:f>
                      <m:r>
                        <a:rPr lang="en-ZA" sz="3200" i="0">
                          <a:latin typeface="Cambria Math" panose="02040503050406030204" pitchFamily="18" charset="0"/>
                        </a:rPr>
                        <m:t>  +  </m:t>
                      </m:r>
                      <m:f>
                        <m:fPr>
                          <m:ctrlPr>
                            <a:rPr lang="en-ZA" sz="3200" i="1">
                              <a:latin typeface="Cambria Math" panose="02040503050406030204" pitchFamily="18" charset="0"/>
                            </a:rPr>
                          </m:ctrlPr>
                        </m:fPr>
                        <m:num>
                          <m:sSup>
                            <m:sSupPr>
                              <m:ctrlPr>
                                <a:rPr lang="en-ZA" sz="3200" i="1">
                                  <a:latin typeface="Cambria Math" panose="02040503050406030204" pitchFamily="18" charset="0"/>
                                </a:rPr>
                              </m:ctrlPr>
                            </m:sSupPr>
                            <m:e>
                              <m:r>
                                <a:rPr lang="en-ZA" sz="3200" i="1">
                                  <a:latin typeface="Cambria Math" panose="02040503050406030204" pitchFamily="18" charset="0"/>
                                </a:rPr>
                                <m:t>𝑘</m:t>
                              </m:r>
                            </m:e>
                            <m:sup>
                              <m:r>
                                <a:rPr lang="en-ZA" sz="3200" i="0">
                                  <a:latin typeface="Cambria Math" panose="02040503050406030204" pitchFamily="18" charset="0"/>
                                </a:rPr>
                                <m:t>2</m:t>
                              </m:r>
                            </m:sup>
                          </m:sSup>
                        </m:num>
                        <m:den>
                          <m:sSup>
                            <m:sSupPr>
                              <m:ctrlPr>
                                <a:rPr lang="en-ZA" sz="3200" i="1">
                                  <a:latin typeface="Cambria Math" panose="02040503050406030204" pitchFamily="18" charset="0"/>
                                </a:rPr>
                              </m:ctrlPr>
                            </m:sSupPr>
                            <m:e>
                              <m:r>
                                <a:rPr lang="en-ZA" sz="3200" i="1">
                                  <a:latin typeface="Cambria Math" panose="02040503050406030204" pitchFamily="18" charset="0"/>
                                </a:rPr>
                                <m:t>𝑏</m:t>
                              </m:r>
                            </m:e>
                            <m:sup>
                              <m:r>
                                <a:rPr lang="en-ZA" sz="3200" i="0">
                                  <a:latin typeface="Cambria Math" panose="02040503050406030204" pitchFamily="18" charset="0"/>
                                </a:rPr>
                                <m:t>2</m:t>
                              </m:r>
                            </m:sup>
                          </m:sSup>
                          <m:sSup>
                            <m:sSupPr>
                              <m:ctrlPr>
                                <a:rPr lang="en-ZA" sz="3200" i="1">
                                  <a:latin typeface="Cambria Math" panose="02040503050406030204" pitchFamily="18" charset="0"/>
                                </a:rPr>
                              </m:ctrlPr>
                            </m:sSupPr>
                            <m:e>
                              <m:r>
                                <a:rPr lang="en-ZA" sz="3200" i="0">
                                  <a:latin typeface="Cambria Math" panose="02040503050406030204" pitchFamily="18" charset="0"/>
                                </a:rPr>
                                <m:t> </m:t>
                              </m:r>
                              <m:r>
                                <a:rPr lang="en-ZA" sz="3200" i="1">
                                  <a:latin typeface="Cambria Math" panose="02040503050406030204" pitchFamily="18" charset="0"/>
                                </a:rPr>
                                <m:t>𝑠𝑖𝑛</m:t>
                              </m:r>
                            </m:e>
                            <m:sup>
                              <m:r>
                                <a:rPr lang="en-ZA" sz="3200" i="0">
                                  <a:latin typeface="Cambria Math" panose="02040503050406030204" pitchFamily="18" charset="0"/>
                                </a:rPr>
                                <m:t>2</m:t>
                              </m:r>
                            </m:sup>
                          </m:sSup>
                          <m:r>
                            <a:rPr lang="en-ZA" sz="3200" i="1" smtClean="0">
                              <a:latin typeface="Cambria Math" panose="02040503050406030204" pitchFamily="18" charset="0"/>
                              <a:sym typeface="Symbol" panose="05050102010706020507" pitchFamily="18" charset="2"/>
                            </a:rPr>
                            <m:t></m:t>
                          </m:r>
                        </m:den>
                      </m:f>
                      <m:r>
                        <a:rPr lang="en-ZA" sz="3200" i="0">
                          <a:latin typeface="Cambria Math" panose="02040503050406030204" pitchFamily="18" charset="0"/>
                        </a:rPr>
                        <m:t>  −  </m:t>
                      </m:r>
                      <m:f>
                        <m:fPr>
                          <m:ctrlPr>
                            <a:rPr lang="en-ZA" sz="3200" i="1">
                              <a:latin typeface="Cambria Math" panose="02040503050406030204" pitchFamily="18" charset="0"/>
                            </a:rPr>
                          </m:ctrlPr>
                        </m:fPr>
                        <m:num>
                          <m:r>
                            <a:rPr lang="en-ZA" sz="3200" i="0">
                              <a:latin typeface="Cambria Math" panose="02040503050406030204" pitchFamily="18" charset="0"/>
                            </a:rPr>
                            <m:t>2</m:t>
                          </m:r>
                          <m:r>
                            <a:rPr lang="en-US" sz="3200" b="0" i="1" smtClean="0">
                              <a:latin typeface="Cambria Math" panose="02040503050406030204" pitchFamily="18" charset="0"/>
                            </a:rPr>
                            <m:t>h𝑘</m:t>
                          </m:r>
                          <m:func>
                            <m:funcPr>
                              <m:ctrlPr>
                                <a:rPr lang="en-US" sz="3200" b="0" i="1" smtClean="0">
                                  <a:latin typeface="Cambria Math" panose="02040503050406030204" pitchFamily="18" charset="0"/>
                                </a:rPr>
                              </m:ctrlPr>
                            </m:funcPr>
                            <m:fName>
                              <m:r>
                                <m:rPr>
                                  <m:sty m:val="p"/>
                                </m:rPr>
                                <a:rPr lang="en-ZA" sz="3200" i="0">
                                  <a:latin typeface="Cambria Math" panose="02040503050406030204" pitchFamily="18" charset="0"/>
                                </a:rPr>
                                <m:t>cos</m:t>
                              </m:r>
                            </m:fName>
                            <m:e>
                              <m:r>
                                <a:rPr lang="en-US" sz="3200" b="0" i="1" smtClean="0">
                                  <a:latin typeface="Cambria Math" panose="02040503050406030204" pitchFamily="18" charset="0"/>
                                </a:rPr>
                                <m:t> </m:t>
                              </m:r>
                              <m:r>
                                <a:rPr lang="en-US" sz="3200" b="0" i="1" smtClean="0">
                                  <a:latin typeface="Cambria Math" panose="02040503050406030204" pitchFamily="18" charset="0"/>
                                  <a:sym typeface="Symbol" panose="05050102010706020507" pitchFamily="18" charset="2"/>
                                </a:rPr>
                                <m:t></m:t>
                              </m:r>
                            </m:e>
                          </m:func>
                        </m:num>
                        <m:den>
                          <m:r>
                            <a:rPr lang="en-ZA" sz="3200" i="1">
                              <a:latin typeface="Cambria Math" panose="02040503050406030204" pitchFamily="18" charset="0"/>
                            </a:rPr>
                            <m:t>𝑎𝑏</m:t>
                          </m:r>
                          <m:r>
                            <a:rPr lang="en-ZA" sz="3200" i="0">
                              <a:latin typeface="Cambria Math" panose="02040503050406030204" pitchFamily="18" charset="0"/>
                            </a:rPr>
                            <m:t> </m:t>
                          </m:r>
                          <m:sSup>
                            <m:sSupPr>
                              <m:ctrlPr>
                                <a:rPr lang="en-ZA" sz="3200" i="1">
                                  <a:latin typeface="Cambria Math" panose="02040503050406030204" pitchFamily="18" charset="0"/>
                                </a:rPr>
                              </m:ctrlPr>
                            </m:sSupPr>
                            <m:e>
                              <m:r>
                                <a:rPr lang="en-ZA" sz="3200" i="1">
                                  <a:latin typeface="Cambria Math" panose="02040503050406030204" pitchFamily="18" charset="0"/>
                                </a:rPr>
                                <m:t>𝑠𝑖𝑛</m:t>
                              </m:r>
                            </m:e>
                            <m:sup>
                              <m:r>
                                <a:rPr lang="en-ZA" sz="3200" i="0">
                                  <a:latin typeface="Cambria Math" panose="02040503050406030204" pitchFamily="18" charset="0"/>
                                </a:rPr>
                                <m:t>2</m:t>
                              </m:r>
                            </m:sup>
                          </m:sSup>
                          <m:r>
                            <a:rPr lang="en-ZA" sz="3200" i="1" smtClean="0">
                              <a:latin typeface="Cambria Math" panose="02040503050406030204" pitchFamily="18" charset="0"/>
                              <a:sym typeface="Symbol" panose="05050102010706020507" pitchFamily="18" charset="2"/>
                            </a:rPr>
                            <m:t></m:t>
                          </m:r>
                        </m:den>
                      </m:f>
                      <m:r>
                        <a:rPr lang="en-ZA" sz="3200" i="0">
                          <a:latin typeface="Cambria Math" panose="02040503050406030204" pitchFamily="18" charset="0"/>
                        </a:rPr>
                        <m:t> </m:t>
                      </m:r>
                    </m:oMath>
                  </m:oMathPara>
                </a14:m>
                <a:endParaRPr lang="en-ZA" sz="3200" dirty="0"/>
              </a:p>
            </p:txBody>
          </p:sp>
        </mc:Choice>
        <mc:Fallback xmlns="">
          <p:sp>
            <p:nvSpPr>
              <p:cNvPr id="2" name="Rectangle 1"/>
              <p:cNvSpPr>
                <a:spLocks noRot="1" noChangeAspect="1" noMove="1" noResize="1" noEditPoints="1" noAdjustHandles="1" noChangeArrowheads="1" noChangeShapeType="1" noTextEdit="1"/>
              </p:cNvSpPr>
              <p:nvPr/>
            </p:nvSpPr>
            <p:spPr>
              <a:xfrm>
                <a:off x="395971" y="2260431"/>
                <a:ext cx="8352057" cy="1206549"/>
              </a:xfrm>
              <a:prstGeom prst="rect">
                <a:avLst/>
              </a:prstGeom>
              <a:blipFill>
                <a:blip r:embed="rId3"/>
                <a:stretch>
                  <a:fillRect/>
                </a:stretch>
              </a:blipFill>
            </p:spPr>
            <p:txBody>
              <a:bodyPr/>
              <a:lstStyle/>
              <a:p>
                <a:r>
                  <a:rPr lang="en-ZA">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rot="5400000" flipH="1" flipV="1">
            <a:off x="4915694" y="2077244"/>
            <a:ext cx="550862" cy="32385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9144000" cy="584775"/>
          </a:xfrm>
          <a:prstGeom prst="rect">
            <a:avLst/>
          </a:prstGeom>
        </p:spPr>
        <p:txBody>
          <a:bodyPr>
            <a:spAutoFit/>
          </a:bodyPr>
          <a:lstStyle/>
          <a:p>
            <a:pPr algn="ctr">
              <a:defRPr/>
            </a:pPr>
            <a:r>
              <a:rPr lang="en-Z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 the R.L. point corresponding to (1 1)</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2" name="Straight Connector 11"/>
          <p:cNvCxnSpPr/>
          <p:nvPr/>
        </p:nvCxnSpPr>
        <p:spPr>
          <a:xfrm>
            <a:off x="714375" y="34385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4375" y="50006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4375" y="1928813"/>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5000000" flipH="1">
            <a:off x="2001044"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5000000" flipH="1">
            <a:off x="-72231"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5000000" flipH="1">
            <a:off x="4072731" y="3688557"/>
            <a:ext cx="5214937" cy="0"/>
          </a:xfrm>
          <a:prstGeom prst="line">
            <a:avLst/>
          </a:prstGeom>
        </p:spPr>
        <p:style>
          <a:lnRef idx="1">
            <a:schemeClr val="dk1"/>
          </a:lnRef>
          <a:fillRef idx="0">
            <a:schemeClr val="dk1"/>
          </a:fillRef>
          <a:effectRef idx="0">
            <a:schemeClr val="dk1"/>
          </a:effectRef>
          <a:fontRef idx="minor">
            <a:schemeClr val="tx1"/>
          </a:fontRef>
        </p:style>
      </p:cxnSp>
      <p:grpSp>
        <p:nvGrpSpPr>
          <p:cNvPr id="20490" name="Group 55"/>
          <p:cNvGrpSpPr>
            <a:grpSpLocks/>
          </p:cNvGrpSpPr>
          <p:nvPr/>
        </p:nvGrpSpPr>
        <p:grpSpPr bwMode="auto">
          <a:xfrm>
            <a:off x="506413" y="688975"/>
            <a:ext cx="8208962" cy="5702300"/>
            <a:chOff x="506027" y="688856"/>
            <a:chExt cx="8209377" cy="5703066"/>
          </a:xfrm>
        </p:grpSpPr>
        <p:cxnSp>
          <p:nvCxnSpPr>
            <p:cNvPr id="10" name="Straight Connector 9"/>
            <p:cNvCxnSpPr/>
            <p:nvPr/>
          </p:nvCxnSpPr>
          <p:spPr>
            <a:xfrm>
              <a:off x="506027" y="1119127"/>
              <a:ext cx="7995054" cy="46678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8435" y="2401999"/>
              <a:ext cx="6842471" cy="39899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72933" y="688856"/>
              <a:ext cx="6842471" cy="39899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491" name="TextBox 20"/>
          <p:cNvSpPr txBox="1">
            <a:spLocks noChangeArrowheads="1"/>
          </p:cNvSpPr>
          <p:nvPr/>
        </p:nvSpPr>
        <p:spPr bwMode="auto">
          <a:xfrm>
            <a:off x="571500" y="642938"/>
            <a:ext cx="1179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i="1">
                <a:solidFill>
                  <a:srgbClr val="00B050"/>
                </a:solidFill>
              </a:rPr>
              <a:t>hk</a:t>
            </a:r>
            <a:r>
              <a:rPr lang="en-ZA" altLang="en-US">
                <a:solidFill>
                  <a:srgbClr val="00B050"/>
                </a:solidFill>
              </a:rPr>
              <a:t> = 11</a:t>
            </a:r>
            <a:endParaRPr lang="en-GB" altLang="en-US">
              <a:solidFill>
                <a:srgbClr val="00B050"/>
              </a:solidFill>
            </a:endParaRPr>
          </a:p>
        </p:txBody>
      </p:sp>
      <p:grpSp>
        <p:nvGrpSpPr>
          <p:cNvPr id="20492" name="Group 47"/>
          <p:cNvGrpSpPr>
            <a:grpSpLocks/>
          </p:cNvGrpSpPr>
          <p:nvPr/>
        </p:nvGrpSpPr>
        <p:grpSpPr bwMode="auto">
          <a:xfrm>
            <a:off x="4257675" y="2535238"/>
            <a:ext cx="1920875" cy="938212"/>
            <a:chOff x="4257678" y="2536031"/>
            <a:chExt cx="1921113" cy="937773"/>
          </a:xfrm>
        </p:grpSpPr>
        <p:cxnSp>
          <p:nvCxnSpPr>
            <p:cNvPr id="24" name="Straight Arrow Connector 23"/>
            <p:cNvCxnSpPr/>
            <p:nvPr/>
          </p:nvCxnSpPr>
          <p:spPr>
            <a:xfrm rot="5400000" flipH="1" flipV="1">
              <a:off x="4311925" y="2724702"/>
              <a:ext cx="893344" cy="5160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54578" y="3012058"/>
              <a:ext cx="1624213" cy="461746"/>
            </a:xfrm>
            <a:prstGeom prst="rect">
              <a:avLst/>
            </a:prstGeom>
            <a:noFill/>
          </p:spPr>
          <p:txBody>
            <a:bodyPr wrap="none">
              <a:spAutoFit/>
            </a:bodyPr>
            <a:lstStyle/>
            <a:p>
              <a:pPr>
                <a:defRPr/>
              </a:pPr>
              <a:r>
                <a:rPr lang="en-ZA" i="1" dirty="0">
                  <a:solidFill>
                    <a:srgbClr val="00B050"/>
                  </a:solidFill>
                  <a:latin typeface="+mj-lt"/>
                </a:rPr>
                <a:t>d</a:t>
              </a:r>
              <a:r>
                <a:rPr lang="en-ZA" baseline="-25000" dirty="0">
                  <a:solidFill>
                    <a:srgbClr val="00B050"/>
                  </a:solidFill>
                  <a:latin typeface="+mj-lt"/>
                </a:rPr>
                <a:t>11</a:t>
              </a:r>
              <a:r>
                <a:rPr lang="en-ZA" dirty="0">
                  <a:solidFill>
                    <a:srgbClr val="00B050"/>
                  </a:solidFill>
                  <a:latin typeface="+mj-lt"/>
                </a:rPr>
                <a:t> = 3.91Å</a:t>
              </a:r>
              <a:endParaRPr lang="en-GB" dirty="0">
                <a:solidFill>
                  <a:srgbClr val="00B050"/>
                </a:solidFill>
                <a:latin typeface="+mj-lt"/>
              </a:endParaRPr>
            </a:p>
          </p:txBody>
        </p:sp>
        <p:cxnSp>
          <p:nvCxnSpPr>
            <p:cNvPr id="40" name="Straight Connector 39"/>
            <p:cNvCxnSpPr/>
            <p:nvPr/>
          </p:nvCxnSpPr>
          <p:spPr>
            <a:xfrm rot="5400000" flipH="1" flipV="1">
              <a:off x="4209323" y="3108016"/>
              <a:ext cx="236426" cy="13971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91045" y="3062834"/>
              <a:ext cx="238155" cy="13804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49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0494" name="Rectangle 3"/>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49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pic>
        <p:nvPicPr>
          <p:cNvPr id="86020"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13" y="3714750"/>
            <a:ext cx="2371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Rectangle 6"/>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2" name="Rectangle 51"/>
          <p:cNvSpPr/>
          <p:nvPr/>
        </p:nvSpPr>
        <p:spPr>
          <a:xfrm>
            <a:off x="436064" y="6029601"/>
            <a:ext cx="9144000" cy="830262"/>
          </a:xfrm>
          <a:prstGeom prst="rect">
            <a:avLst/>
          </a:prstGeom>
        </p:spPr>
        <p:txBody>
          <a:bodyPr>
            <a:spAutoFit/>
          </a:bodyPr>
          <a:lstStyle/>
          <a:p>
            <a:pPr>
              <a:defRPr/>
            </a:pPr>
            <a:r>
              <a:rPr lang="en-ZA" dirty="0">
                <a:solidFill>
                  <a:srgbClr val="FF0000"/>
                </a:solidFill>
                <a:latin typeface="+mj-lt"/>
              </a:rPr>
              <a:t>in reciprocal space, use: 1 cm = 0.04 Å</a:t>
            </a:r>
            <a:r>
              <a:rPr lang="en-ZA" baseline="30000" dirty="0">
                <a:solidFill>
                  <a:srgbClr val="FF0000"/>
                </a:solidFill>
                <a:latin typeface="+mj-lt"/>
              </a:rPr>
              <a:t>-1</a:t>
            </a:r>
            <a:endParaRPr lang="en-ZA" baseline="-25000" dirty="0">
              <a:solidFill>
                <a:srgbClr val="FF0000"/>
              </a:solidFill>
              <a:latin typeface="+mj-lt"/>
            </a:endParaRPr>
          </a:p>
          <a:p>
            <a:pPr>
              <a:defRPr/>
            </a:pPr>
            <a:r>
              <a:rPr lang="en-ZA" dirty="0">
                <a:solidFill>
                  <a:srgbClr val="FF0000"/>
                </a:solidFill>
                <a:latin typeface="+mj-lt"/>
              </a:rPr>
              <a:t>        ... so plot the R.L. point 6.39 cm (i.e. 1/</a:t>
            </a:r>
            <a:r>
              <a:rPr lang="en-ZA" i="1" dirty="0">
                <a:solidFill>
                  <a:srgbClr val="FF0000"/>
                </a:solidFill>
                <a:latin typeface="+mj-lt"/>
              </a:rPr>
              <a:t>d</a:t>
            </a:r>
            <a:r>
              <a:rPr lang="en-ZA" dirty="0">
                <a:solidFill>
                  <a:srgbClr val="FF0000"/>
                </a:solidFill>
                <a:latin typeface="+mj-lt"/>
              </a:rPr>
              <a:t> </a:t>
            </a:r>
            <a:r>
              <a:rPr lang="en-ZA" dirty="0">
                <a:solidFill>
                  <a:srgbClr val="FF0000"/>
                </a:solidFill>
                <a:latin typeface="+mj-lt"/>
                <a:sym typeface="Symbol"/>
              </a:rPr>
              <a:t> 2</a:t>
            </a:r>
            <a:r>
              <a:rPr lang="en-ZA" dirty="0">
                <a:solidFill>
                  <a:srgbClr val="FF0000"/>
                </a:solidFill>
                <a:latin typeface="+mj-lt"/>
              </a:rPr>
              <a:t>5 cm) from the origin</a:t>
            </a:r>
          </a:p>
        </p:txBody>
      </p:sp>
      <p:grpSp>
        <p:nvGrpSpPr>
          <p:cNvPr id="5" name="Group 54"/>
          <p:cNvGrpSpPr>
            <a:grpSpLocks/>
          </p:cNvGrpSpPr>
          <p:nvPr/>
        </p:nvGrpSpPr>
        <p:grpSpPr bwMode="auto">
          <a:xfrm>
            <a:off x="4971256" y="1674016"/>
            <a:ext cx="576263" cy="655637"/>
            <a:chOff x="4500562" y="2571744"/>
            <a:chExt cx="577116" cy="656213"/>
          </a:xfrm>
        </p:grpSpPr>
        <p:sp>
          <p:nvSpPr>
            <p:cNvPr id="53" name="TextBox 52"/>
            <p:cNvSpPr txBox="1"/>
            <p:nvPr/>
          </p:nvSpPr>
          <p:spPr>
            <a:xfrm>
              <a:off x="4688164" y="2643244"/>
              <a:ext cx="389514" cy="584713"/>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54" name="TextBox 53"/>
            <p:cNvSpPr txBox="1"/>
            <p:nvPr/>
          </p:nvSpPr>
          <p:spPr>
            <a:xfrm>
              <a:off x="4500562" y="2571744"/>
              <a:ext cx="397462" cy="338434"/>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rot="5400000" flipH="1" flipV="1">
            <a:off x="4915694" y="2077244"/>
            <a:ext cx="550862" cy="32385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4375" y="34385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4375" y="50006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4375" y="1928813"/>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5000000" flipH="1">
            <a:off x="2001044"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5000000" flipH="1">
            <a:off x="-72231"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5000000" flipH="1">
            <a:off x="4072731" y="3688557"/>
            <a:ext cx="5214937" cy="0"/>
          </a:xfrm>
          <a:prstGeom prst="line">
            <a:avLst/>
          </a:prstGeom>
        </p:spPr>
        <p:style>
          <a:lnRef idx="1">
            <a:schemeClr val="dk1"/>
          </a:lnRef>
          <a:fillRef idx="0">
            <a:schemeClr val="dk1"/>
          </a:fillRef>
          <a:effectRef idx="0">
            <a:schemeClr val="dk1"/>
          </a:effectRef>
          <a:fontRef idx="minor">
            <a:schemeClr val="tx1"/>
          </a:fontRef>
        </p:style>
      </p:cxnSp>
      <p:grpSp>
        <p:nvGrpSpPr>
          <p:cNvPr id="20490" name="Group 55"/>
          <p:cNvGrpSpPr>
            <a:grpSpLocks/>
          </p:cNvGrpSpPr>
          <p:nvPr/>
        </p:nvGrpSpPr>
        <p:grpSpPr bwMode="auto">
          <a:xfrm>
            <a:off x="506413" y="688975"/>
            <a:ext cx="8208962" cy="5702300"/>
            <a:chOff x="506027" y="688856"/>
            <a:chExt cx="8209377" cy="5703066"/>
          </a:xfrm>
        </p:grpSpPr>
        <p:cxnSp>
          <p:nvCxnSpPr>
            <p:cNvPr id="10" name="Straight Connector 9"/>
            <p:cNvCxnSpPr/>
            <p:nvPr/>
          </p:nvCxnSpPr>
          <p:spPr>
            <a:xfrm>
              <a:off x="506027" y="1119127"/>
              <a:ext cx="7995054" cy="46678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8435" y="2401999"/>
              <a:ext cx="6842471" cy="39899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72933" y="688856"/>
              <a:ext cx="6842471" cy="39899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491" name="TextBox 20"/>
          <p:cNvSpPr txBox="1">
            <a:spLocks noChangeArrowheads="1"/>
          </p:cNvSpPr>
          <p:nvPr/>
        </p:nvSpPr>
        <p:spPr bwMode="auto">
          <a:xfrm>
            <a:off x="571500" y="642938"/>
            <a:ext cx="11015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i="1" dirty="0" err="1">
                <a:solidFill>
                  <a:srgbClr val="00B050"/>
                </a:solidFill>
              </a:rPr>
              <a:t>hk</a:t>
            </a:r>
            <a:r>
              <a:rPr lang="en-ZA" altLang="en-US" dirty="0">
                <a:solidFill>
                  <a:srgbClr val="00B050"/>
                </a:solidFill>
              </a:rPr>
              <a:t> = </a:t>
            </a:r>
            <a:r>
              <a:rPr lang="en-ZA" altLang="en-US" dirty="0" smtClean="0">
                <a:solidFill>
                  <a:srgbClr val="00B050"/>
                </a:solidFill>
              </a:rPr>
              <a:t>-1-1</a:t>
            </a:r>
            <a:endParaRPr lang="en-GB" altLang="en-US" dirty="0">
              <a:solidFill>
                <a:srgbClr val="00B050"/>
              </a:solidFill>
            </a:endParaRPr>
          </a:p>
        </p:txBody>
      </p:sp>
      <p:grpSp>
        <p:nvGrpSpPr>
          <p:cNvPr id="20492" name="Group 47"/>
          <p:cNvGrpSpPr>
            <a:grpSpLocks/>
          </p:cNvGrpSpPr>
          <p:nvPr/>
        </p:nvGrpSpPr>
        <p:grpSpPr bwMode="auto">
          <a:xfrm>
            <a:off x="4257675" y="2535238"/>
            <a:ext cx="1920875" cy="938212"/>
            <a:chOff x="4257678" y="2536031"/>
            <a:chExt cx="1921113" cy="937773"/>
          </a:xfrm>
        </p:grpSpPr>
        <p:cxnSp>
          <p:nvCxnSpPr>
            <p:cNvPr id="24" name="Straight Arrow Connector 23"/>
            <p:cNvCxnSpPr/>
            <p:nvPr/>
          </p:nvCxnSpPr>
          <p:spPr>
            <a:xfrm rot="5400000" flipH="1" flipV="1">
              <a:off x="4311925" y="2724702"/>
              <a:ext cx="893344" cy="5160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54578" y="3012058"/>
              <a:ext cx="1624213" cy="461746"/>
            </a:xfrm>
            <a:prstGeom prst="rect">
              <a:avLst/>
            </a:prstGeom>
            <a:noFill/>
          </p:spPr>
          <p:txBody>
            <a:bodyPr wrap="none">
              <a:spAutoFit/>
            </a:bodyPr>
            <a:lstStyle/>
            <a:p>
              <a:pPr>
                <a:defRPr/>
              </a:pPr>
              <a:r>
                <a:rPr lang="en-ZA" i="1" dirty="0">
                  <a:solidFill>
                    <a:srgbClr val="00B050"/>
                  </a:solidFill>
                  <a:latin typeface="+mj-lt"/>
                </a:rPr>
                <a:t>d</a:t>
              </a:r>
              <a:r>
                <a:rPr lang="en-ZA" baseline="-25000" dirty="0">
                  <a:solidFill>
                    <a:srgbClr val="00B050"/>
                  </a:solidFill>
                  <a:latin typeface="+mj-lt"/>
                </a:rPr>
                <a:t>11</a:t>
              </a:r>
              <a:r>
                <a:rPr lang="en-ZA" dirty="0">
                  <a:solidFill>
                    <a:srgbClr val="00B050"/>
                  </a:solidFill>
                  <a:latin typeface="+mj-lt"/>
                </a:rPr>
                <a:t> = 3.91Å</a:t>
              </a:r>
              <a:endParaRPr lang="en-GB" dirty="0">
                <a:solidFill>
                  <a:srgbClr val="00B050"/>
                </a:solidFill>
                <a:latin typeface="+mj-lt"/>
              </a:endParaRPr>
            </a:p>
          </p:txBody>
        </p:sp>
        <p:cxnSp>
          <p:nvCxnSpPr>
            <p:cNvPr id="40" name="Straight Connector 39"/>
            <p:cNvCxnSpPr/>
            <p:nvPr/>
          </p:nvCxnSpPr>
          <p:spPr>
            <a:xfrm rot="5400000" flipH="1" flipV="1">
              <a:off x="4209323" y="3108016"/>
              <a:ext cx="236426" cy="13971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91045" y="3062834"/>
              <a:ext cx="238155" cy="13804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49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0494" name="Rectangle 3"/>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49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0497" name="Rectangle 6"/>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cxnSp>
        <p:nvCxnSpPr>
          <p:cNvPr id="31" name="Straight Arrow Connector 30"/>
          <p:cNvCxnSpPr/>
          <p:nvPr/>
        </p:nvCxnSpPr>
        <p:spPr bwMode="auto">
          <a:xfrm rot="5400000">
            <a:off x="3789502" y="3641440"/>
            <a:ext cx="893762" cy="5159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54"/>
          <p:cNvGrpSpPr>
            <a:grpSpLocks/>
          </p:cNvGrpSpPr>
          <p:nvPr/>
        </p:nvGrpSpPr>
        <p:grpSpPr bwMode="auto">
          <a:xfrm>
            <a:off x="3137586" y="4642933"/>
            <a:ext cx="666595" cy="682625"/>
            <a:chOff x="4410096" y="2544732"/>
            <a:chExt cx="667582" cy="683225"/>
          </a:xfrm>
        </p:grpSpPr>
        <p:sp>
          <p:nvSpPr>
            <p:cNvPr id="36" name="TextBox 35"/>
            <p:cNvSpPr txBox="1"/>
            <p:nvPr/>
          </p:nvSpPr>
          <p:spPr>
            <a:xfrm>
              <a:off x="4688164" y="2643244"/>
              <a:ext cx="389514" cy="584713"/>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37" name="TextBox 36"/>
            <p:cNvSpPr txBox="1"/>
            <p:nvPr/>
          </p:nvSpPr>
          <p:spPr>
            <a:xfrm>
              <a:off x="4410096" y="2544732"/>
              <a:ext cx="518858" cy="338851"/>
            </a:xfrm>
            <a:prstGeom prst="rect">
              <a:avLst/>
            </a:prstGeom>
            <a:noFill/>
          </p:spPr>
          <p:txBody>
            <a:bodyPr wrap="none">
              <a:spAutoFit/>
            </a:bodyPr>
            <a:lstStyle/>
            <a:p>
              <a:pPr>
                <a:defRPr/>
              </a:pPr>
              <a:r>
                <a:rPr lang="en-ZA" sz="1600" dirty="0" smtClean="0">
                  <a:solidFill>
                    <a:srgbClr val="FF0000"/>
                  </a:solidFill>
                  <a:latin typeface="+mj-lt"/>
                </a:rPr>
                <a:t>-1-1</a:t>
              </a:r>
              <a:endParaRPr lang="en-GB" sz="1600" dirty="0">
                <a:solidFill>
                  <a:srgbClr val="FF0000"/>
                </a:solidFill>
                <a:latin typeface="+mj-lt"/>
              </a:endParaRPr>
            </a:p>
          </p:txBody>
        </p:sp>
      </p:grpSp>
      <p:cxnSp>
        <p:nvCxnSpPr>
          <p:cNvPr id="38" name="Straight Connector 37"/>
          <p:cNvCxnSpPr/>
          <p:nvPr/>
        </p:nvCxnSpPr>
        <p:spPr>
          <a:xfrm rot="5400000" flipH="1" flipV="1">
            <a:off x="3518160" y="4484180"/>
            <a:ext cx="550862" cy="32385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0"/>
            <a:ext cx="9144000" cy="584775"/>
          </a:xfrm>
          <a:prstGeom prst="rect">
            <a:avLst/>
          </a:prstGeom>
        </p:spPr>
        <p:txBody>
          <a:bodyPr>
            <a:spAutoFit/>
          </a:bodyPr>
          <a:lstStyle/>
          <a:p>
            <a:pPr algn="ctr">
              <a:defRPr/>
            </a:pPr>
            <a:r>
              <a:rPr lang="en-Z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 the R.L. point corresponding to (-1 -1)</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2" name="Group 54"/>
          <p:cNvGrpSpPr>
            <a:grpSpLocks/>
          </p:cNvGrpSpPr>
          <p:nvPr/>
        </p:nvGrpSpPr>
        <p:grpSpPr bwMode="auto">
          <a:xfrm>
            <a:off x="4971256" y="1674016"/>
            <a:ext cx="576263" cy="655637"/>
            <a:chOff x="4500562" y="2571744"/>
            <a:chExt cx="577116" cy="656213"/>
          </a:xfrm>
        </p:grpSpPr>
        <p:sp>
          <p:nvSpPr>
            <p:cNvPr id="33" name="TextBox 32"/>
            <p:cNvSpPr txBox="1"/>
            <p:nvPr/>
          </p:nvSpPr>
          <p:spPr>
            <a:xfrm>
              <a:off x="4688164" y="2643244"/>
              <a:ext cx="389514" cy="584713"/>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34" name="TextBox 33"/>
            <p:cNvSpPr txBox="1"/>
            <p:nvPr/>
          </p:nvSpPr>
          <p:spPr>
            <a:xfrm>
              <a:off x="4500562" y="2571744"/>
              <a:ext cx="397462" cy="338434"/>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grpSp>
    </p:spTree>
    <p:extLst>
      <p:ext uri="{BB962C8B-B14F-4D97-AF65-F5344CB8AC3E}">
        <p14:creationId xmlns:p14="http://schemas.microsoft.com/office/powerpoint/2010/main" val="222560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a:spAutoFit/>
          </a:bodyPr>
          <a:lstStyle/>
          <a:p>
            <a:pPr algn="ctr">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Populate the R.L. for </a:t>
            </a:r>
            <a:r>
              <a:rPr lang="en-Z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 h ≤ 2 and -2 ≤ k ≤ 2</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2" name="Straight Connector 11"/>
          <p:cNvCxnSpPr/>
          <p:nvPr/>
        </p:nvCxnSpPr>
        <p:spPr>
          <a:xfrm>
            <a:off x="714375" y="34385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4375" y="5000625"/>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4375" y="1928813"/>
            <a:ext cx="77152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5000000" flipH="1">
            <a:off x="2001044"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5000000" flipH="1">
            <a:off x="-72231" y="3688557"/>
            <a:ext cx="521493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5000000" flipH="1">
            <a:off x="4072731" y="3688557"/>
            <a:ext cx="5214937" cy="0"/>
          </a:xfrm>
          <a:prstGeom prst="line">
            <a:avLst/>
          </a:prstGeom>
        </p:spPr>
        <p:style>
          <a:lnRef idx="1">
            <a:schemeClr val="dk1"/>
          </a:lnRef>
          <a:fillRef idx="0">
            <a:schemeClr val="dk1"/>
          </a:fillRef>
          <a:effectRef idx="0">
            <a:schemeClr val="dk1"/>
          </a:effectRef>
          <a:fontRef idx="minor">
            <a:schemeClr val="tx1"/>
          </a:fontRef>
        </p:style>
      </p:cxnSp>
      <p:sp>
        <p:nvSpPr>
          <p:cNvPr id="2151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1514" name="Rectangle 3"/>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51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21516" name="Rectangle 6"/>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21517" name="Group 54"/>
          <p:cNvGrpSpPr>
            <a:grpSpLocks/>
          </p:cNvGrpSpPr>
          <p:nvPr/>
        </p:nvGrpSpPr>
        <p:grpSpPr bwMode="auto">
          <a:xfrm>
            <a:off x="4984750" y="2957513"/>
            <a:ext cx="576263" cy="655637"/>
            <a:chOff x="4500562" y="2571744"/>
            <a:chExt cx="577116" cy="656213"/>
          </a:xfrm>
        </p:grpSpPr>
        <p:sp>
          <p:nvSpPr>
            <p:cNvPr id="34" name="TextBox 33"/>
            <p:cNvSpPr txBox="1"/>
            <p:nvPr/>
          </p:nvSpPr>
          <p:spPr>
            <a:xfrm>
              <a:off x="4688164" y="2643244"/>
              <a:ext cx="389514" cy="584713"/>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35" name="TextBox 34"/>
            <p:cNvSpPr txBox="1"/>
            <p:nvPr/>
          </p:nvSpPr>
          <p:spPr>
            <a:xfrm>
              <a:off x="4500562" y="2571744"/>
              <a:ext cx="394283" cy="338434"/>
            </a:xfrm>
            <a:prstGeom prst="rect">
              <a:avLst/>
            </a:prstGeom>
            <a:noFill/>
          </p:spPr>
          <p:txBody>
            <a:bodyPr wrap="none">
              <a:spAutoFit/>
            </a:bodyPr>
            <a:lstStyle/>
            <a:p>
              <a:pPr>
                <a:defRPr/>
              </a:pPr>
              <a:r>
                <a:rPr lang="en-ZA" sz="1600" dirty="0">
                  <a:solidFill>
                    <a:srgbClr val="FF0000"/>
                  </a:solidFill>
                  <a:latin typeface="+mj-lt"/>
                </a:rPr>
                <a:t>10</a:t>
              </a:r>
              <a:endParaRPr lang="en-GB" sz="1600" dirty="0">
                <a:solidFill>
                  <a:srgbClr val="FF0000"/>
                </a:solidFill>
                <a:latin typeface="+mj-lt"/>
              </a:endParaRPr>
            </a:p>
          </p:txBody>
        </p:sp>
      </p:grpSp>
      <p:grpSp>
        <p:nvGrpSpPr>
          <p:cNvPr id="21518" name="Group 84"/>
          <p:cNvGrpSpPr>
            <a:grpSpLocks/>
          </p:cNvGrpSpPr>
          <p:nvPr/>
        </p:nvGrpSpPr>
        <p:grpSpPr bwMode="auto">
          <a:xfrm>
            <a:off x="2638425" y="2889250"/>
            <a:ext cx="3771900" cy="1187450"/>
            <a:chOff x="2638027" y="1582430"/>
            <a:chExt cx="3771997" cy="1187465"/>
          </a:xfrm>
        </p:grpSpPr>
        <p:sp>
          <p:nvSpPr>
            <p:cNvPr id="88" name="TextBox 87"/>
            <p:cNvSpPr txBox="1"/>
            <p:nvPr/>
          </p:nvSpPr>
          <p:spPr bwMode="auto">
            <a:xfrm>
              <a:off x="3481012" y="2036461"/>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89" name="TextBox 88"/>
            <p:cNvSpPr txBox="1"/>
            <p:nvPr/>
          </p:nvSpPr>
          <p:spPr bwMode="auto">
            <a:xfrm>
              <a:off x="2638027" y="2185688"/>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90" name="TextBox 89"/>
            <p:cNvSpPr txBox="1"/>
            <p:nvPr/>
          </p:nvSpPr>
          <p:spPr bwMode="auto">
            <a:xfrm>
              <a:off x="6021077" y="1582430"/>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grpSp>
      <p:sp>
        <p:nvSpPr>
          <p:cNvPr id="100" name="TextBox 99"/>
          <p:cNvSpPr txBox="1"/>
          <p:nvPr/>
        </p:nvSpPr>
        <p:spPr bwMode="auto">
          <a:xfrm>
            <a:off x="5172075" y="4324350"/>
            <a:ext cx="388938"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01" name="TextBox 100"/>
          <p:cNvSpPr txBox="1"/>
          <p:nvPr/>
        </p:nvSpPr>
        <p:spPr bwMode="auto">
          <a:xfrm>
            <a:off x="4924425" y="4252913"/>
            <a:ext cx="455613" cy="338137"/>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grpSp>
        <p:nvGrpSpPr>
          <p:cNvPr id="21521" name="Group 101"/>
          <p:cNvGrpSpPr>
            <a:grpSpLocks/>
          </p:cNvGrpSpPr>
          <p:nvPr/>
        </p:nvGrpSpPr>
        <p:grpSpPr bwMode="auto">
          <a:xfrm>
            <a:off x="2638425" y="4186238"/>
            <a:ext cx="3771900" cy="1187450"/>
            <a:chOff x="2638027" y="1582430"/>
            <a:chExt cx="3771997" cy="1187465"/>
          </a:xfrm>
        </p:grpSpPr>
        <p:sp>
          <p:nvSpPr>
            <p:cNvPr id="104" name="TextBox 103"/>
            <p:cNvSpPr txBox="1"/>
            <p:nvPr/>
          </p:nvSpPr>
          <p:spPr bwMode="auto">
            <a:xfrm>
              <a:off x="4327170" y="1882471"/>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05" name="TextBox 104"/>
            <p:cNvSpPr txBox="1"/>
            <p:nvPr/>
          </p:nvSpPr>
          <p:spPr bwMode="auto">
            <a:xfrm>
              <a:off x="3481012" y="2036461"/>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06" name="TextBox 105"/>
            <p:cNvSpPr txBox="1"/>
            <p:nvPr/>
          </p:nvSpPr>
          <p:spPr bwMode="auto">
            <a:xfrm>
              <a:off x="2638027" y="2185688"/>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07" name="TextBox 106"/>
            <p:cNvSpPr txBox="1"/>
            <p:nvPr/>
          </p:nvSpPr>
          <p:spPr bwMode="auto">
            <a:xfrm>
              <a:off x="6021077" y="1582430"/>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grpSp>
      <p:grpSp>
        <p:nvGrpSpPr>
          <p:cNvPr id="21522" name="Group 107"/>
          <p:cNvGrpSpPr>
            <a:grpSpLocks/>
          </p:cNvGrpSpPr>
          <p:nvPr/>
        </p:nvGrpSpPr>
        <p:grpSpPr bwMode="auto">
          <a:xfrm>
            <a:off x="2636838" y="5481638"/>
            <a:ext cx="3771900" cy="1187450"/>
            <a:chOff x="2638027" y="1582430"/>
            <a:chExt cx="3771997" cy="1187465"/>
          </a:xfrm>
        </p:grpSpPr>
        <p:sp>
          <p:nvSpPr>
            <p:cNvPr id="109" name="TextBox 108"/>
            <p:cNvSpPr txBox="1"/>
            <p:nvPr/>
          </p:nvSpPr>
          <p:spPr bwMode="auto">
            <a:xfrm>
              <a:off x="5173329" y="1731657"/>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10" name="TextBox 109"/>
            <p:cNvSpPr txBox="1"/>
            <p:nvPr/>
          </p:nvSpPr>
          <p:spPr bwMode="auto">
            <a:xfrm>
              <a:off x="4327170" y="1882471"/>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11" name="TextBox 110"/>
            <p:cNvSpPr txBox="1"/>
            <p:nvPr/>
          </p:nvSpPr>
          <p:spPr bwMode="auto">
            <a:xfrm>
              <a:off x="3481011" y="2036461"/>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12" name="TextBox 111"/>
            <p:cNvSpPr txBox="1"/>
            <p:nvPr/>
          </p:nvSpPr>
          <p:spPr bwMode="auto">
            <a:xfrm>
              <a:off x="2638027" y="2185688"/>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13" name="TextBox 112"/>
            <p:cNvSpPr txBox="1"/>
            <p:nvPr/>
          </p:nvSpPr>
          <p:spPr bwMode="auto">
            <a:xfrm>
              <a:off x="6021076" y="1582430"/>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grpSp>
      <p:sp>
        <p:nvSpPr>
          <p:cNvPr id="116" name="TextBox 115"/>
          <p:cNvSpPr txBox="1"/>
          <p:nvPr/>
        </p:nvSpPr>
        <p:spPr bwMode="auto">
          <a:xfrm>
            <a:off x="5172075" y="425450"/>
            <a:ext cx="388938"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20" name="TextBox 119"/>
          <p:cNvSpPr txBox="1"/>
          <p:nvPr/>
        </p:nvSpPr>
        <p:spPr bwMode="auto">
          <a:xfrm>
            <a:off x="4327525" y="585788"/>
            <a:ext cx="388938"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21" name="TextBox 120"/>
          <p:cNvSpPr txBox="1"/>
          <p:nvPr/>
        </p:nvSpPr>
        <p:spPr bwMode="auto">
          <a:xfrm>
            <a:off x="3481388" y="741363"/>
            <a:ext cx="388937"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22" name="TextBox 121"/>
          <p:cNvSpPr txBox="1"/>
          <p:nvPr/>
        </p:nvSpPr>
        <p:spPr bwMode="auto">
          <a:xfrm>
            <a:off x="2638425" y="889000"/>
            <a:ext cx="388938"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23" name="TextBox 122"/>
          <p:cNvSpPr txBox="1"/>
          <p:nvPr/>
        </p:nvSpPr>
        <p:spPr bwMode="auto">
          <a:xfrm>
            <a:off x="6021388" y="285750"/>
            <a:ext cx="388937" cy="584200"/>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131" name="TextBox 130"/>
          <p:cNvSpPr txBox="1"/>
          <p:nvPr/>
        </p:nvSpPr>
        <p:spPr bwMode="auto">
          <a:xfrm>
            <a:off x="5830888" y="2852738"/>
            <a:ext cx="393700" cy="338137"/>
          </a:xfrm>
          <a:prstGeom prst="rect">
            <a:avLst/>
          </a:prstGeom>
          <a:noFill/>
        </p:spPr>
        <p:txBody>
          <a:bodyPr wrap="none">
            <a:spAutoFit/>
          </a:bodyPr>
          <a:lstStyle/>
          <a:p>
            <a:pPr>
              <a:defRPr/>
            </a:pPr>
            <a:r>
              <a:rPr lang="en-ZA" sz="1600" dirty="0">
                <a:solidFill>
                  <a:srgbClr val="FF0000"/>
                </a:solidFill>
                <a:latin typeface="+mj-lt"/>
              </a:rPr>
              <a:t>20</a:t>
            </a:r>
            <a:endParaRPr lang="en-GB" sz="1600" dirty="0">
              <a:solidFill>
                <a:srgbClr val="FF0000"/>
              </a:solidFill>
              <a:latin typeface="+mj-lt"/>
            </a:endParaRPr>
          </a:p>
        </p:txBody>
      </p:sp>
      <p:sp>
        <p:nvSpPr>
          <p:cNvPr id="132" name="TextBox 131"/>
          <p:cNvSpPr txBox="1"/>
          <p:nvPr/>
        </p:nvSpPr>
        <p:spPr bwMode="auto">
          <a:xfrm>
            <a:off x="5795963" y="4098925"/>
            <a:ext cx="455612" cy="338138"/>
          </a:xfrm>
          <a:prstGeom prst="rect">
            <a:avLst/>
          </a:prstGeom>
          <a:noFill/>
        </p:spPr>
        <p:txBody>
          <a:bodyPr wrap="none">
            <a:spAutoFit/>
          </a:bodyPr>
          <a:lstStyle/>
          <a:p>
            <a:pPr>
              <a:defRPr/>
            </a:pPr>
            <a:r>
              <a:rPr lang="en-ZA" sz="1600" dirty="0">
                <a:solidFill>
                  <a:srgbClr val="FF0000"/>
                </a:solidFill>
                <a:latin typeface="+mj-lt"/>
              </a:rPr>
              <a:t>2-1</a:t>
            </a:r>
            <a:endParaRPr lang="en-GB" sz="1600" dirty="0">
              <a:solidFill>
                <a:srgbClr val="FF0000"/>
              </a:solidFill>
              <a:latin typeface="+mj-lt"/>
            </a:endParaRPr>
          </a:p>
        </p:txBody>
      </p:sp>
      <p:sp>
        <p:nvSpPr>
          <p:cNvPr id="135" name="TextBox 134"/>
          <p:cNvSpPr txBox="1"/>
          <p:nvPr/>
        </p:nvSpPr>
        <p:spPr bwMode="auto">
          <a:xfrm>
            <a:off x="3238500" y="3284538"/>
            <a:ext cx="455613" cy="339725"/>
          </a:xfrm>
          <a:prstGeom prst="rect">
            <a:avLst/>
          </a:prstGeom>
          <a:noFill/>
        </p:spPr>
        <p:txBody>
          <a:bodyPr wrap="none">
            <a:spAutoFit/>
          </a:bodyPr>
          <a:lstStyle/>
          <a:p>
            <a:pPr>
              <a:defRPr/>
            </a:pPr>
            <a:r>
              <a:rPr lang="en-ZA" sz="1600" dirty="0">
                <a:solidFill>
                  <a:srgbClr val="FF0000"/>
                </a:solidFill>
                <a:latin typeface="+mj-lt"/>
              </a:rPr>
              <a:t>-10</a:t>
            </a:r>
            <a:endParaRPr lang="en-GB" sz="1600" dirty="0">
              <a:solidFill>
                <a:srgbClr val="FF0000"/>
              </a:solidFill>
              <a:latin typeface="+mj-lt"/>
            </a:endParaRPr>
          </a:p>
        </p:txBody>
      </p:sp>
      <p:sp>
        <p:nvSpPr>
          <p:cNvPr id="136" name="TextBox 135"/>
          <p:cNvSpPr txBox="1"/>
          <p:nvPr/>
        </p:nvSpPr>
        <p:spPr bwMode="auto">
          <a:xfrm>
            <a:off x="2411413" y="3429000"/>
            <a:ext cx="455612" cy="338138"/>
          </a:xfrm>
          <a:prstGeom prst="rect">
            <a:avLst/>
          </a:prstGeom>
          <a:noFill/>
        </p:spPr>
        <p:txBody>
          <a:bodyPr wrap="none">
            <a:spAutoFit/>
          </a:bodyPr>
          <a:lstStyle/>
          <a:p>
            <a:pPr>
              <a:defRPr/>
            </a:pPr>
            <a:r>
              <a:rPr lang="en-ZA" sz="1600" dirty="0">
                <a:solidFill>
                  <a:srgbClr val="FF0000"/>
                </a:solidFill>
                <a:latin typeface="+mj-lt"/>
              </a:rPr>
              <a:t>-20</a:t>
            </a:r>
            <a:endParaRPr lang="en-GB" sz="1600" dirty="0">
              <a:solidFill>
                <a:srgbClr val="FF0000"/>
              </a:solidFill>
              <a:latin typeface="+mj-lt"/>
            </a:endParaRPr>
          </a:p>
        </p:txBody>
      </p:sp>
      <p:sp>
        <p:nvSpPr>
          <p:cNvPr id="137" name="TextBox 136"/>
          <p:cNvSpPr txBox="1"/>
          <p:nvPr/>
        </p:nvSpPr>
        <p:spPr bwMode="auto">
          <a:xfrm>
            <a:off x="4105275" y="4395788"/>
            <a:ext cx="455613" cy="338137"/>
          </a:xfrm>
          <a:prstGeom prst="rect">
            <a:avLst/>
          </a:prstGeom>
          <a:noFill/>
        </p:spPr>
        <p:txBody>
          <a:bodyPr wrap="none">
            <a:spAutoFit/>
          </a:bodyPr>
          <a:lstStyle/>
          <a:p>
            <a:pPr>
              <a:defRPr/>
            </a:pPr>
            <a:r>
              <a:rPr lang="en-ZA" sz="1600" dirty="0">
                <a:solidFill>
                  <a:srgbClr val="FF0000"/>
                </a:solidFill>
                <a:latin typeface="+mj-lt"/>
              </a:rPr>
              <a:t>0-1</a:t>
            </a:r>
            <a:endParaRPr lang="en-GB" sz="1600" dirty="0">
              <a:solidFill>
                <a:srgbClr val="FF0000"/>
              </a:solidFill>
              <a:latin typeface="+mj-lt"/>
            </a:endParaRPr>
          </a:p>
        </p:txBody>
      </p:sp>
      <p:sp>
        <p:nvSpPr>
          <p:cNvPr id="138" name="TextBox 137"/>
          <p:cNvSpPr txBox="1"/>
          <p:nvPr/>
        </p:nvSpPr>
        <p:spPr bwMode="auto">
          <a:xfrm>
            <a:off x="3190875" y="4556125"/>
            <a:ext cx="519113" cy="339725"/>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sp>
        <p:nvSpPr>
          <p:cNvPr id="139" name="TextBox 138"/>
          <p:cNvSpPr txBox="1"/>
          <p:nvPr/>
        </p:nvSpPr>
        <p:spPr bwMode="auto">
          <a:xfrm>
            <a:off x="2328863" y="4721225"/>
            <a:ext cx="519112" cy="338138"/>
          </a:xfrm>
          <a:prstGeom prst="rect">
            <a:avLst/>
          </a:prstGeom>
          <a:noFill/>
        </p:spPr>
        <p:txBody>
          <a:bodyPr wrap="none">
            <a:spAutoFit/>
          </a:bodyPr>
          <a:lstStyle/>
          <a:p>
            <a:pPr>
              <a:defRPr/>
            </a:pPr>
            <a:r>
              <a:rPr lang="en-ZA" sz="1600" dirty="0">
                <a:solidFill>
                  <a:srgbClr val="FF0000"/>
                </a:solidFill>
                <a:latin typeface="+mj-lt"/>
              </a:rPr>
              <a:t>-2-1</a:t>
            </a:r>
            <a:endParaRPr lang="en-GB" sz="1600" dirty="0">
              <a:solidFill>
                <a:srgbClr val="FF0000"/>
              </a:solidFill>
              <a:latin typeface="+mj-lt"/>
            </a:endParaRPr>
          </a:p>
        </p:txBody>
      </p:sp>
      <p:sp>
        <p:nvSpPr>
          <p:cNvPr id="142" name="TextBox 141"/>
          <p:cNvSpPr txBox="1"/>
          <p:nvPr/>
        </p:nvSpPr>
        <p:spPr bwMode="auto">
          <a:xfrm>
            <a:off x="4922838" y="5580063"/>
            <a:ext cx="455612" cy="339725"/>
          </a:xfrm>
          <a:prstGeom prst="rect">
            <a:avLst/>
          </a:prstGeom>
          <a:noFill/>
        </p:spPr>
        <p:txBody>
          <a:bodyPr wrap="none">
            <a:spAutoFit/>
          </a:bodyPr>
          <a:lstStyle/>
          <a:p>
            <a:pPr>
              <a:defRPr/>
            </a:pPr>
            <a:r>
              <a:rPr lang="en-ZA" sz="1600" dirty="0">
                <a:solidFill>
                  <a:srgbClr val="FF0000"/>
                </a:solidFill>
                <a:latin typeface="+mj-lt"/>
              </a:rPr>
              <a:t>1-2</a:t>
            </a:r>
            <a:endParaRPr lang="en-GB" sz="1600" dirty="0">
              <a:solidFill>
                <a:srgbClr val="FF0000"/>
              </a:solidFill>
              <a:latin typeface="+mj-lt"/>
            </a:endParaRPr>
          </a:p>
        </p:txBody>
      </p:sp>
      <p:sp>
        <p:nvSpPr>
          <p:cNvPr id="143" name="TextBox 142"/>
          <p:cNvSpPr txBox="1"/>
          <p:nvPr/>
        </p:nvSpPr>
        <p:spPr bwMode="auto">
          <a:xfrm>
            <a:off x="4076700" y="5730875"/>
            <a:ext cx="455613" cy="338138"/>
          </a:xfrm>
          <a:prstGeom prst="rect">
            <a:avLst/>
          </a:prstGeom>
          <a:noFill/>
        </p:spPr>
        <p:txBody>
          <a:bodyPr wrap="none">
            <a:spAutoFit/>
          </a:bodyPr>
          <a:lstStyle/>
          <a:p>
            <a:pPr>
              <a:defRPr/>
            </a:pPr>
            <a:r>
              <a:rPr lang="en-ZA" sz="1600" dirty="0">
                <a:solidFill>
                  <a:srgbClr val="FF0000"/>
                </a:solidFill>
                <a:latin typeface="+mj-lt"/>
              </a:rPr>
              <a:t>0-2</a:t>
            </a:r>
            <a:endParaRPr lang="en-GB" sz="1600" dirty="0">
              <a:solidFill>
                <a:srgbClr val="FF0000"/>
              </a:solidFill>
              <a:latin typeface="+mj-lt"/>
            </a:endParaRPr>
          </a:p>
        </p:txBody>
      </p:sp>
      <p:sp>
        <p:nvSpPr>
          <p:cNvPr id="144" name="TextBox 143"/>
          <p:cNvSpPr txBox="1"/>
          <p:nvPr/>
        </p:nvSpPr>
        <p:spPr bwMode="auto">
          <a:xfrm>
            <a:off x="5776913" y="5419725"/>
            <a:ext cx="455612" cy="338138"/>
          </a:xfrm>
          <a:prstGeom prst="rect">
            <a:avLst/>
          </a:prstGeom>
          <a:noFill/>
        </p:spPr>
        <p:txBody>
          <a:bodyPr wrap="none">
            <a:spAutoFit/>
          </a:bodyPr>
          <a:lstStyle/>
          <a:p>
            <a:pPr>
              <a:defRPr/>
            </a:pPr>
            <a:r>
              <a:rPr lang="en-ZA" sz="1600" dirty="0">
                <a:solidFill>
                  <a:srgbClr val="FF0000"/>
                </a:solidFill>
                <a:latin typeface="+mj-lt"/>
              </a:rPr>
              <a:t>2-2</a:t>
            </a:r>
            <a:endParaRPr lang="en-GB" sz="1600" dirty="0">
              <a:solidFill>
                <a:srgbClr val="FF0000"/>
              </a:solidFill>
              <a:latin typeface="+mj-lt"/>
            </a:endParaRPr>
          </a:p>
        </p:txBody>
      </p:sp>
      <p:sp>
        <p:nvSpPr>
          <p:cNvPr id="145" name="TextBox 144"/>
          <p:cNvSpPr txBox="1"/>
          <p:nvPr/>
        </p:nvSpPr>
        <p:spPr bwMode="auto">
          <a:xfrm>
            <a:off x="3186113" y="5859463"/>
            <a:ext cx="519112" cy="338137"/>
          </a:xfrm>
          <a:prstGeom prst="rect">
            <a:avLst/>
          </a:prstGeom>
          <a:noFill/>
        </p:spPr>
        <p:txBody>
          <a:bodyPr wrap="none">
            <a:spAutoFit/>
          </a:bodyPr>
          <a:lstStyle/>
          <a:p>
            <a:pPr>
              <a:defRPr/>
            </a:pPr>
            <a:r>
              <a:rPr lang="en-ZA" sz="1600" dirty="0">
                <a:solidFill>
                  <a:srgbClr val="FF0000"/>
                </a:solidFill>
                <a:latin typeface="+mj-lt"/>
              </a:rPr>
              <a:t>-1-2</a:t>
            </a:r>
            <a:endParaRPr lang="en-GB" sz="1600" dirty="0">
              <a:solidFill>
                <a:srgbClr val="FF0000"/>
              </a:solidFill>
              <a:latin typeface="+mj-lt"/>
            </a:endParaRPr>
          </a:p>
        </p:txBody>
      </p:sp>
      <p:sp>
        <p:nvSpPr>
          <p:cNvPr id="146" name="TextBox 145"/>
          <p:cNvSpPr txBox="1"/>
          <p:nvPr/>
        </p:nvSpPr>
        <p:spPr bwMode="auto">
          <a:xfrm>
            <a:off x="2339975" y="6003925"/>
            <a:ext cx="517525" cy="338138"/>
          </a:xfrm>
          <a:prstGeom prst="rect">
            <a:avLst/>
          </a:prstGeom>
          <a:noFill/>
        </p:spPr>
        <p:txBody>
          <a:bodyPr wrap="none">
            <a:spAutoFit/>
          </a:bodyPr>
          <a:lstStyle/>
          <a:p>
            <a:pPr>
              <a:defRPr/>
            </a:pPr>
            <a:r>
              <a:rPr lang="en-ZA" sz="1600" dirty="0">
                <a:solidFill>
                  <a:srgbClr val="FF0000"/>
                </a:solidFill>
                <a:latin typeface="+mj-lt"/>
              </a:rPr>
              <a:t>-2-2</a:t>
            </a:r>
            <a:endParaRPr lang="en-GB" sz="1600" dirty="0">
              <a:solidFill>
                <a:srgbClr val="FF0000"/>
              </a:solidFill>
              <a:latin typeface="+mj-lt"/>
            </a:endParaRPr>
          </a:p>
        </p:txBody>
      </p:sp>
      <p:sp>
        <p:nvSpPr>
          <p:cNvPr id="147" name="TextBox 146"/>
          <p:cNvSpPr txBox="1"/>
          <p:nvPr/>
        </p:nvSpPr>
        <p:spPr bwMode="auto">
          <a:xfrm>
            <a:off x="4949825" y="349250"/>
            <a:ext cx="396875" cy="338138"/>
          </a:xfrm>
          <a:prstGeom prst="rect">
            <a:avLst/>
          </a:prstGeom>
          <a:noFill/>
        </p:spPr>
        <p:txBody>
          <a:bodyPr wrap="none">
            <a:spAutoFit/>
          </a:bodyPr>
          <a:lstStyle/>
          <a:p>
            <a:pPr>
              <a:defRPr/>
            </a:pPr>
            <a:r>
              <a:rPr lang="en-ZA" sz="1600" dirty="0">
                <a:solidFill>
                  <a:srgbClr val="FF0000"/>
                </a:solidFill>
                <a:latin typeface="+mj-lt"/>
              </a:rPr>
              <a:t>12</a:t>
            </a:r>
            <a:endParaRPr lang="en-GB" sz="1600" dirty="0">
              <a:solidFill>
                <a:srgbClr val="FF0000"/>
              </a:solidFill>
              <a:latin typeface="+mj-lt"/>
            </a:endParaRPr>
          </a:p>
        </p:txBody>
      </p:sp>
      <p:sp>
        <p:nvSpPr>
          <p:cNvPr id="148" name="TextBox 147"/>
          <p:cNvSpPr txBox="1"/>
          <p:nvPr/>
        </p:nvSpPr>
        <p:spPr bwMode="auto">
          <a:xfrm>
            <a:off x="4103688" y="500063"/>
            <a:ext cx="396875" cy="338137"/>
          </a:xfrm>
          <a:prstGeom prst="rect">
            <a:avLst/>
          </a:prstGeom>
          <a:noFill/>
        </p:spPr>
        <p:txBody>
          <a:bodyPr wrap="none">
            <a:spAutoFit/>
          </a:bodyPr>
          <a:lstStyle/>
          <a:p>
            <a:pPr>
              <a:defRPr/>
            </a:pPr>
            <a:r>
              <a:rPr lang="en-ZA" sz="1600" dirty="0">
                <a:solidFill>
                  <a:srgbClr val="FF0000"/>
                </a:solidFill>
                <a:latin typeface="+mj-lt"/>
              </a:rPr>
              <a:t>02</a:t>
            </a:r>
            <a:endParaRPr lang="en-GB" sz="1600" dirty="0">
              <a:solidFill>
                <a:srgbClr val="FF0000"/>
              </a:solidFill>
              <a:latin typeface="+mj-lt"/>
            </a:endParaRPr>
          </a:p>
        </p:txBody>
      </p:sp>
      <p:sp>
        <p:nvSpPr>
          <p:cNvPr id="149" name="TextBox 148"/>
          <p:cNvSpPr txBox="1"/>
          <p:nvPr/>
        </p:nvSpPr>
        <p:spPr bwMode="auto">
          <a:xfrm>
            <a:off x="5830888" y="188913"/>
            <a:ext cx="396875" cy="338137"/>
          </a:xfrm>
          <a:prstGeom prst="rect">
            <a:avLst/>
          </a:prstGeom>
          <a:noFill/>
        </p:spPr>
        <p:txBody>
          <a:bodyPr wrap="none">
            <a:spAutoFit/>
          </a:bodyPr>
          <a:lstStyle/>
          <a:p>
            <a:pPr>
              <a:defRPr/>
            </a:pPr>
            <a:r>
              <a:rPr lang="en-ZA" sz="1600" dirty="0">
                <a:solidFill>
                  <a:srgbClr val="FF0000"/>
                </a:solidFill>
                <a:latin typeface="+mj-lt"/>
              </a:rPr>
              <a:t>22</a:t>
            </a:r>
            <a:endParaRPr lang="en-GB" sz="1600" dirty="0">
              <a:solidFill>
                <a:srgbClr val="FF0000"/>
              </a:solidFill>
              <a:latin typeface="+mj-lt"/>
            </a:endParaRPr>
          </a:p>
        </p:txBody>
      </p:sp>
      <p:sp>
        <p:nvSpPr>
          <p:cNvPr id="150" name="TextBox 149"/>
          <p:cNvSpPr txBox="1"/>
          <p:nvPr/>
        </p:nvSpPr>
        <p:spPr bwMode="auto">
          <a:xfrm>
            <a:off x="3240088" y="628650"/>
            <a:ext cx="455612" cy="338138"/>
          </a:xfrm>
          <a:prstGeom prst="rect">
            <a:avLst/>
          </a:prstGeom>
          <a:noFill/>
        </p:spPr>
        <p:txBody>
          <a:bodyPr wrap="none">
            <a:spAutoFit/>
          </a:bodyPr>
          <a:lstStyle/>
          <a:p>
            <a:pPr>
              <a:defRPr/>
            </a:pPr>
            <a:r>
              <a:rPr lang="en-ZA" sz="1600" dirty="0">
                <a:solidFill>
                  <a:srgbClr val="FF0000"/>
                </a:solidFill>
                <a:latin typeface="+mj-lt"/>
              </a:rPr>
              <a:t>-12</a:t>
            </a:r>
            <a:endParaRPr lang="en-GB" sz="1600" dirty="0">
              <a:solidFill>
                <a:srgbClr val="FF0000"/>
              </a:solidFill>
              <a:latin typeface="+mj-lt"/>
            </a:endParaRPr>
          </a:p>
        </p:txBody>
      </p:sp>
      <p:grpSp>
        <p:nvGrpSpPr>
          <p:cNvPr id="21544" name="Group 151"/>
          <p:cNvGrpSpPr>
            <a:grpSpLocks/>
          </p:cNvGrpSpPr>
          <p:nvPr/>
        </p:nvGrpSpPr>
        <p:grpSpPr bwMode="auto">
          <a:xfrm>
            <a:off x="3681413" y="1882775"/>
            <a:ext cx="2938462" cy="1892300"/>
            <a:chOff x="3682052" y="1882077"/>
            <a:chExt cx="2937247" cy="1892850"/>
          </a:xfrm>
        </p:grpSpPr>
        <p:cxnSp>
          <p:nvCxnSpPr>
            <p:cNvPr id="153" name="Straight Connector 152"/>
            <p:cNvCxnSpPr/>
            <p:nvPr/>
          </p:nvCxnSpPr>
          <p:spPr>
            <a:xfrm>
              <a:off x="4521492" y="3438279"/>
              <a:ext cx="206607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974031" y="1939244"/>
              <a:ext cx="547461" cy="14958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041688" y="1950360"/>
              <a:ext cx="545874" cy="14942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53402" y="1950360"/>
              <a:ext cx="206607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1561" name="TextBox 156"/>
            <p:cNvSpPr txBox="1">
              <a:spLocks noChangeArrowheads="1"/>
            </p:cNvSpPr>
            <p:nvPr/>
          </p:nvSpPr>
          <p:spPr bwMode="auto">
            <a:xfrm>
              <a:off x="3682052" y="1882077"/>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000" i="1">
                  <a:solidFill>
                    <a:srgbClr val="00B050"/>
                  </a:solidFill>
                </a:rPr>
                <a:t>b</a:t>
              </a:r>
              <a:endParaRPr lang="en-GB" altLang="en-US" sz="2000" i="1">
                <a:solidFill>
                  <a:srgbClr val="00B050"/>
                </a:solidFill>
              </a:endParaRPr>
            </a:p>
          </p:txBody>
        </p:sp>
        <p:sp>
          <p:nvSpPr>
            <p:cNvPr id="21562" name="TextBox 157"/>
            <p:cNvSpPr txBox="1">
              <a:spLocks noChangeArrowheads="1"/>
            </p:cNvSpPr>
            <p:nvPr/>
          </p:nvSpPr>
          <p:spPr bwMode="auto">
            <a:xfrm>
              <a:off x="6291965" y="3374817"/>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000" i="1">
                  <a:solidFill>
                    <a:srgbClr val="00B050"/>
                  </a:solidFill>
                </a:rPr>
                <a:t>a</a:t>
              </a:r>
              <a:endParaRPr lang="en-GB" altLang="en-US" sz="2000" i="1">
                <a:solidFill>
                  <a:srgbClr val="00B050"/>
                </a:solidFill>
              </a:endParaRPr>
            </a:p>
          </p:txBody>
        </p:sp>
      </p:grpSp>
      <p:sp>
        <p:nvSpPr>
          <p:cNvPr id="151" name="TextBox 150"/>
          <p:cNvSpPr txBox="1"/>
          <p:nvPr/>
        </p:nvSpPr>
        <p:spPr bwMode="auto">
          <a:xfrm>
            <a:off x="2376488" y="773113"/>
            <a:ext cx="455612" cy="338137"/>
          </a:xfrm>
          <a:prstGeom prst="rect">
            <a:avLst/>
          </a:prstGeom>
          <a:noFill/>
        </p:spPr>
        <p:txBody>
          <a:bodyPr wrap="none">
            <a:spAutoFit/>
          </a:bodyPr>
          <a:lstStyle/>
          <a:p>
            <a:pPr>
              <a:defRPr/>
            </a:pPr>
            <a:r>
              <a:rPr lang="en-ZA" sz="1600" dirty="0">
                <a:solidFill>
                  <a:srgbClr val="FF0000"/>
                </a:solidFill>
                <a:latin typeface="+mj-lt"/>
              </a:rPr>
              <a:t>-22</a:t>
            </a:r>
            <a:endParaRPr lang="en-GB" sz="1600" dirty="0">
              <a:solidFill>
                <a:srgbClr val="FF0000"/>
              </a:solidFill>
              <a:latin typeface="+mj-lt"/>
            </a:endParaRPr>
          </a:p>
        </p:txBody>
      </p:sp>
      <p:grpSp>
        <p:nvGrpSpPr>
          <p:cNvPr id="21546" name="Group 24"/>
          <p:cNvGrpSpPr>
            <a:grpSpLocks/>
          </p:cNvGrpSpPr>
          <p:nvPr/>
        </p:nvGrpSpPr>
        <p:grpSpPr bwMode="auto">
          <a:xfrm>
            <a:off x="2638425" y="1582738"/>
            <a:ext cx="3771900" cy="1187450"/>
            <a:chOff x="2638027" y="1582430"/>
            <a:chExt cx="3771997" cy="1187465"/>
          </a:xfrm>
        </p:grpSpPr>
        <p:sp>
          <p:nvSpPr>
            <p:cNvPr id="53" name="TextBox 52"/>
            <p:cNvSpPr txBox="1"/>
            <p:nvPr/>
          </p:nvSpPr>
          <p:spPr bwMode="auto">
            <a:xfrm>
              <a:off x="5173330" y="1731657"/>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31" name="TextBox 30"/>
            <p:cNvSpPr txBox="1"/>
            <p:nvPr/>
          </p:nvSpPr>
          <p:spPr bwMode="auto">
            <a:xfrm>
              <a:off x="4327170" y="1882471"/>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72" name="TextBox 71"/>
            <p:cNvSpPr txBox="1"/>
            <p:nvPr/>
          </p:nvSpPr>
          <p:spPr bwMode="auto">
            <a:xfrm>
              <a:off x="3481012" y="2036461"/>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75" name="TextBox 74"/>
            <p:cNvSpPr txBox="1"/>
            <p:nvPr/>
          </p:nvSpPr>
          <p:spPr bwMode="auto">
            <a:xfrm>
              <a:off x="2638027" y="2185688"/>
              <a:ext cx="388948"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sp>
          <p:nvSpPr>
            <p:cNvPr id="77" name="TextBox 76"/>
            <p:cNvSpPr txBox="1"/>
            <p:nvPr/>
          </p:nvSpPr>
          <p:spPr bwMode="auto">
            <a:xfrm>
              <a:off x="6021077" y="1582430"/>
              <a:ext cx="388947" cy="584207"/>
            </a:xfrm>
            <a:prstGeom prst="rect">
              <a:avLst/>
            </a:prstGeom>
            <a:noFill/>
          </p:spPr>
          <p:txBody>
            <a:bodyPr wrap="none">
              <a:spAutoFit/>
            </a:bodyPr>
            <a:lstStyle/>
            <a:p>
              <a:pPr>
                <a:defRPr/>
              </a:pPr>
              <a:r>
                <a:rPr lang="en-ZA" sz="3200" b="1" dirty="0">
                  <a:solidFill>
                    <a:srgbClr val="FF0000"/>
                  </a:solidFill>
                  <a:latin typeface="+mj-lt"/>
                </a:rPr>
                <a:t>*</a:t>
              </a:r>
              <a:endParaRPr lang="en-GB" sz="3200" b="1" dirty="0">
                <a:solidFill>
                  <a:srgbClr val="FF0000"/>
                </a:solidFill>
                <a:latin typeface="+mj-lt"/>
              </a:endParaRPr>
            </a:p>
          </p:txBody>
        </p:sp>
      </p:grpSp>
      <p:sp>
        <p:nvSpPr>
          <p:cNvPr id="134" name="TextBox 133"/>
          <p:cNvSpPr txBox="1"/>
          <p:nvPr/>
        </p:nvSpPr>
        <p:spPr bwMode="auto">
          <a:xfrm>
            <a:off x="2411413" y="2082800"/>
            <a:ext cx="455612" cy="338138"/>
          </a:xfrm>
          <a:prstGeom prst="rect">
            <a:avLst/>
          </a:prstGeom>
          <a:noFill/>
        </p:spPr>
        <p:txBody>
          <a:bodyPr wrap="none">
            <a:spAutoFit/>
          </a:bodyPr>
          <a:lstStyle/>
          <a:p>
            <a:pPr>
              <a:defRPr/>
            </a:pPr>
            <a:r>
              <a:rPr lang="en-ZA" sz="1600" dirty="0">
                <a:solidFill>
                  <a:srgbClr val="FF0000"/>
                </a:solidFill>
                <a:latin typeface="+mj-lt"/>
              </a:rPr>
              <a:t>-21</a:t>
            </a:r>
            <a:endParaRPr lang="en-GB" sz="1600" dirty="0">
              <a:solidFill>
                <a:srgbClr val="FF0000"/>
              </a:solidFill>
              <a:latin typeface="+mj-lt"/>
            </a:endParaRPr>
          </a:p>
        </p:txBody>
      </p:sp>
      <p:sp>
        <p:nvSpPr>
          <p:cNvPr id="54" name="TextBox 53"/>
          <p:cNvSpPr txBox="1"/>
          <p:nvPr/>
        </p:nvSpPr>
        <p:spPr bwMode="auto">
          <a:xfrm>
            <a:off x="4986338" y="1660525"/>
            <a:ext cx="396875" cy="338138"/>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sp>
        <p:nvSpPr>
          <p:cNvPr id="32" name="TextBox 31"/>
          <p:cNvSpPr txBox="1"/>
          <p:nvPr/>
        </p:nvSpPr>
        <p:spPr bwMode="auto">
          <a:xfrm>
            <a:off x="4140200" y="1811338"/>
            <a:ext cx="396875" cy="338137"/>
          </a:xfrm>
          <a:prstGeom prst="rect">
            <a:avLst/>
          </a:prstGeom>
          <a:noFill/>
        </p:spPr>
        <p:txBody>
          <a:bodyPr wrap="none">
            <a:spAutoFit/>
          </a:bodyPr>
          <a:lstStyle/>
          <a:p>
            <a:pPr>
              <a:defRPr/>
            </a:pPr>
            <a:r>
              <a:rPr lang="en-ZA" sz="1600" dirty="0">
                <a:solidFill>
                  <a:srgbClr val="FF0000"/>
                </a:solidFill>
                <a:latin typeface="+mj-lt"/>
              </a:rPr>
              <a:t>01</a:t>
            </a:r>
            <a:endParaRPr lang="en-GB" sz="1600" dirty="0">
              <a:solidFill>
                <a:srgbClr val="FF0000"/>
              </a:solidFill>
              <a:latin typeface="+mj-lt"/>
            </a:endParaRPr>
          </a:p>
        </p:txBody>
      </p:sp>
      <p:sp>
        <p:nvSpPr>
          <p:cNvPr id="130" name="TextBox 129"/>
          <p:cNvSpPr txBox="1"/>
          <p:nvPr/>
        </p:nvSpPr>
        <p:spPr bwMode="auto">
          <a:xfrm>
            <a:off x="5867400" y="1498600"/>
            <a:ext cx="396875" cy="338138"/>
          </a:xfrm>
          <a:prstGeom prst="rect">
            <a:avLst/>
          </a:prstGeom>
          <a:noFill/>
        </p:spPr>
        <p:txBody>
          <a:bodyPr wrap="none">
            <a:spAutoFit/>
          </a:bodyPr>
          <a:lstStyle/>
          <a:p>
            <a:pPr>
              <a:defRPr/>
            </a:pPr>
            <a:r>
              <a:rPr lang="en-ZA" sz="1600" dirty="0">
                <a:solidFill>
                  <a:srgbClr val="FF0000"/>
                </a:solidFill>
                <a:latin typeface="+mj-lt"/>
              </a:rPr>
              <a:t>21</a:t>
            </a:r>
            <a:endParaRPr lang="en-GB" sz="1600" dirty="0">
              <a:solidFill>
                <a:srgbClr val="FF0000"/>
              </a:solidFill>
              <a:latin typeface="+mj-lt"/>
            </a:endParaRPr>
          </a:p>
        </p:txBody>
      </p:sp>
      <p:sp>
        <p:nvSpPr>
          <p:cNvPr id="133" name="TextBox 132"/>
          <p:cNvSpPr txBox="1"/>
          <p:nvPr/>
        </p:nvSpPr>
        <p:spPr bwMode="auto">
          <a:xfrm>
            <a:off x="3276600" y="1938338"/>
            <a:ext cx="455613" cy="339725"/>
          </a:xfrm>
          <a:prstGeom prst="rect">
            <a:avLst/>
          </a:prstGeom>
          <a:noFill/>
        </p:spPr>
        <p:txBody>
          <a:bodyPr wrap="none">
            <a:spAutoFit/>
          </a:bodyPr>
          <a:lstStyle/>
          <a:p>
            <a:pPr>
              <a:defRPr/>
            </a:pPr>
            <a:r>
              <a:rPr lang="en-ZA" sz="1600" dirty="0">
                <a:solidFill>
                  <a:srgbClr val="FF0000"/>
                </a:solidFill>
                <a:latin typeface="+mj-lt"/>
              </a:rPr>
              <a:t>-11</a:t>
            </a:r>
            <a:endParaRPr lang="en-GB" sz="1600" dirty="0">
              <a:solidFill>
                <a:srgbClr val="FF000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5918</TotalTime>
  <Words>1721</Words>
  <Application>Microsoft Office PowerPoint</Application>
  <PresentationFormat>On-screen Show (4:3)</PresentationFormat>
  <Paragraphs>284</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Barbour, Len &lt;ljb@sun.ac.za&gt;</dc:creator>
  <cp:lastModifiedBy>Barbour, Len &lt;ljb@sun.ac.za&gt;</cp:lastModifiedBy>
  <cp:revision>327</cp:revision>
  <cp:lastPrinted>2012-07-25T05:58:50Z</cp:lastPrinted>
  <dcterms:created xsi:type="dcterms:W3CDTF">2009-06-10T19:55:40Z</dcterms:created>
  <dcterms:modified xsi:type="dcterms:W3CDTF">2018-08-01T14:51:10Z</dcterms:modified>
</cp:coreProperties>
</file>